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1"/>
  </p:notesMasterIdLst>
  <p:handoutMasterIdLst>
    <p:handoutMasterId r:id="rId32"/>
  </p:handoutMasterIdLst>
  <p:sldIdLst>
    <p:sldId id="326" r:id="rId5"/>
    <p:sldId id="364" r:id="rId6"/>
    <p:sldId id="347" r:id="rId7"/>
    <p:sldId id="348" r:id="rId8"/>
    <p:sldId id="317" r:id="rId9"/>
    <p:sldId id="320" r:id="rId10"/>
    <p:sldId id="319" r:id="rId11"/>
    <p:sldId id="335" r:id="rId12"/>
    <p:sldId id="338" r:id="rId13"/>
    <p:sldId id="342" r:id="rId14"/>
    <p:sldId id="340" r:id="rId15"/>
    <p:sldId id="341" r:id="rId16"/>
    <p:sldId id="343" r:id="rId17"/>
    <p:sldId id="345" r:id="rId18"/>
    <p:sldId id="351" r:id="rId19"/>
    <p:sldId id="352" r:id="rId20"/>
    <p:sldId id="353" r:id="rId21"/>
    <p:sldId id="354" r:id="rId22"/>
    <p:sldId id="359" r:id="rId23"/>
    <p:sldId id="360" r:id="rId24"/>
    <p:sldId id="361" r:id="rId25"/>
    <p:sldId id="362" r:id="rId26"/>
    <p:sldId id="357" r:id="rId27"/>
    <p:sldId id="358" r:id="rId28"/>
    <p:sldId id="363" r:id="rId29"/>
    <p:sldId id="346" r:id="rId3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napathy,Roopa [NCR]" initials="RG" lastIdx="7" clrIdx="0"/>
  <p:cmAuthor id="1" name="Kuper,Jim [NCR]" initials="JK" lastIdx="1" clrIdx="1"/>
  <p:cmAuthor id="2" name="Fraser,Bruce [NCR]" initials="BGF" lastIdx="11" clrIdx="2"/>
  <p:cmAuthor id="3" name="Véronique Lalande" initials="vl" lastIdx="6" clrIdx="3"/>
  <p:cmAuthor id="4" name="Amralah,Neda [NCR]" initials="N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A00"/>
    <a:srgbClr val="336600"/>
    <a:srgbClr val="339933"/>
    <a:srgbClr val="99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39" autoAdjust="0"/>
    <p:restoredTop sz="84970" autoAdjust="0"/>
  </p:normalViewPr>
  <p:slideViewPr>
    <p:cSldViewPr>
      <p:cViewPr>
        <p:scale>
          <a:sx n="98" d="100"/>
          <a:sy n="98" d="100"/>
        </p:scale>
        <p:origin x="-1284" y="-5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BA9F40EB-C97C-4DEB-820C-0DA9CD7B6121}" type="datetimeFigureOut">
              <a:rPr lang="en-US" smtClean="0"/>
              <a:t>23/05/2017</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E269EE7E-4242-4C68-901C-BAA45B27CC28}" type="slidenum">
              <a:rPr lang="en-US" smtClean="0"/>
              <a:t>‹#›</a:t>
            </a:fld>
            <a:endParaRPr lang="en-US" dirty="0"/>
          </a:p>
        </p:txBody>
      </p:sp>
    </p:spTree>
    <p:extLst>
      <p:ext uri="{BB962C8B-B14F-4D97-AF65-F5344CB8AC3E}">
        <p14:creationId xmlns:p14="http://schemas.microsoft.com/office/powerpoint/2010/main" val="18823190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A706D3D4-AB88-4998-AD19-18DEFF83EEA8}" type="datetimeFigureOut">
              <a:rPr lang="en-CA" smtClean="0"/>
              <a:t>23/05/2017</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2B8A4D8F-0D1B-4E44-B23B-797F97E66452}" type="slidenum">
              <a:rPr lang="en-CA" smtClean="0"/>
              <a:t>‹#›</a:t>
            </a:fld>
            <a:endParaRPr lang="en-CA" dirty="0"/>
          </a:p>
        </p:txBody>
      </p:sp>
    </p:spTree>
    <p:extLst>
      <p:ext uri="{BB962C8B-B14F-4D97-AF65-F5344CB8AC3E}">
        <p14:creationId xmlns:p14="http://schemas.microsoft.com/office/powerpoint/2010/main" val="269127522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Storage</a:t>
            </a:r>
            <a:r>
              <a:rPr lang="en-US" baseline="0" dirty="0" smtClean="0"/>
              <a:t> tank: regular picture in the center – no leaks visible, though you could probably smell them; </a:t>
            </a:r>
          </a:p>
          <a:p>
            <a:r>
              <a:rPr lang="en-US" baseline="0" dirty="0" smtClean="0"/>
              <a:t>Picture at left: Image taken with infrared camera used for leak detection – you can see the leaks coming out of the vents at the top of the tanks.</a:t>
            </a:r>
          </a:p>
          <a:p>
            <a:r>
              <a:rPr lang="en-US" baseline="0" dirty="0" smtClean="0"/>
              <a:t>Picture at right: infrared image of escaping gas from well casing</a:t>
            </a:r>
            <a:endParaRPr lang="en-US" dirty="0"/>
          </a:p>
        </p:txBody>
      </p:sp>
    </p:spTree>
    <p:extLst>
      <p:ext uri="{BB962C8B-B14F-4D97-AF65-F5344CB8AC3E}">
        <p14:creationId xmlns:p14="http://schemas.microsoft.com/office/powerpoint/2010/main" val="2412147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0163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views of </a:t>
            </a:r>
            <a:r>
              <a:rPr lang="en-US" b="1" dirty="0"/>
              <a:t>provinces and territories </a:t>
            </a:r>
            <a:r>
              <a:rPr lang="en-US" dirty="0"/>
              <a:t>have varied based on the importance of the sector and on the potential impacts of the regulation on their environmental and economic objectives. </a:t>
            </a:r>
            <a:endParaRPr lang="en-CA" dirty="0"/>
          </a:p>
        </p:txBody>
      </p:sp>
    </p:spTree>
    <p:extLst>
      <p:ext uri="{BB962C8B-B14F-4D97-AF65-F5344CB8AC3E}">
        <p14:creationId xmlns:p14="http://schemas.microsoft.com/office/powerpoint/2010/main" val="100360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sz="1200" kern="1200" dirty="0" smtClean="0">
                <a:solidFill>
                  <a:schemeClr val="tx1"/>
                </a:solidFill>
                <a:effectLst/>
                <a:latin typeface="+mn-lt"/>
                <a:ea typeface="+mn-ea"/>
                <a:cs typeface="+mn-cs"/>
              </a:rPr>
              <a:t>We are working with the  provinces and territories and the energy sector to provide the flexibility it needs to cost-effectively cut methane emissions. Through innovation in clean technology, Canada’s oil and gas sector can become a global leader in responsible energy production</a:t>
            </a:r>
            <a:endParaRPr lang="en-CA"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89372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8706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03890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i="1"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i="1"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016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0163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016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0163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674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3221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3860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6423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6861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21360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4012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13720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32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5726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63180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p:nvSpPr>
        <p:spPr bwMode="auto">
          <a:xfrm>
            <a:off x="755650" y="6092825"/>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fontAlgn="base" hangingPunct="1">
              <a:spcBef>
                <a:spcPct val="0"/>
              </a:spcBef>
              <a:spcAft>
                <a:spcPct val="0"/>
              </a:spcAft>
              <a:defRPr/>
            </a:pPr>
            <a:fld id="{4B3A7E1F-675A-451B-BEC5-5BC710113A0E}" type="slidenum">
              <a:rPr lang="en-CA" altLang="en-US" sz="1000" smtClean="0">
                <a:solidFill>
                  <a:srgbClr val="000000"/>
                </a:solidFill>
              </a:rPr>
              <a:pPr algn="ctr" eaLnBrk="1" fontAlgn="base" hangingPunct="1">
                <a:spcBef>
                  <a:spcPct val="0"/>
                </a:spcBef>
                <a:spcAft>
                  <a:spcPct val="0"/>
                </a:spcAft>
                <a:defRPr/>
              </a:pPr>
              <a:t>‹#›</a:t>
            </a:fld>
            <a:endParaRPr kumimoji="0" lang="en-CA" altLang="en-US" sz="1000" dirty="0">
              <a:solidFill>
                <a:srgbClr val="000000"/>
              </a:solidFill>
            </a:endParaRPr>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9" name="Line 30"/>
          <p:cNvSpPr>
            <a:spLocks noChangeShapeType="1"/>
          </p:cNvSpPr>
          <p:nvPr/>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en-US" dirty="0">
              <a:solidFill>
                <a:srgbClr val="000000"/>
              </a:solidFill>
            </a:endParaRP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0E78E-AE5B-4CC5-8E0C-8760C8125CD9}" type="datetimeFigureOut">
              <a:rPr lang="en-US" smtClean="0"/>
              <a:t>23/05/2017</a:t>
            </a:fld>
            <a:endParaRPr lang="en-US" dirty="0"/>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7A7F9-81B6-4969-A6E9-FAF6CB7D3B46}" type="slidenum">
              <a:rPr lang="en-US" smtClean="0"/>
              <a:t>‹#›</a:t>
            </a:fld>
            <a:endParaRPr lang="en-US" dirty="0"/>
          </a:p>
        </p:txBody>
      </p:sp>
    </p:spTree>
    <p:extLst>
      <p:ext uri="{BB962C8B-B14F-4D97-AF65-F5344CB8AC3E}">
        <p14:creationId xmlns:p14="http://schemas.microsoft.com/office/powerpoint/2010/main" val="27464473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2" y="2284505"/>
            <a:ext cx="9144000" cy="2042097"/>
          </a:xfrm>
          <a:prstGeom prst="rect">
            <a:avLst/>
          </a:prstGeom>
        </p:spPr>
        <p:txBody>
          <a:bodyPr wrap="square">
            <a:spAutoFit/>
          </a:bodyPr>
          <a:lstStyle/>
          <a:p>
            <a:pPr algn="ctr"/>
            <a:r>
              <a:rPr lang="en-CA" sz="3600" b="1" dirty="0" smtClean="0">
                <a:solidFill>
                  <a:srgbClr val="3A601B"/>
                </a:solidFill>
                <a:latin typeface="Arial" panose="020B0604020202020204" pitchFamily="34" charset="0"/>
                <a:cs typeface="Arial" panose="020B0604020202020204" pitchFamily="34" charset="0"/>
              </a:rPr>
              <a:t>Proposed Oil and Gas Regulations </a:t>
            </a:r>
          </a:p>
          <a:p>
            <a:pPr algn="ctr">
              <a:lnSpc>
                <a:spcPct val="115000"/>
              </a:lnSpc>
              <a:spcBef>
                <a:spcPts val="300"/>
              </a:spcBef>
            </a:pPr>
            <a:r>
              <a:rPr lang="en-CA" sz="2800" b="1" i="1" dirty="0" smtClean="0">
                <a:solidFill>
                  <a:srgbClr val="3A601B"/>
                </a:solidFill>
                <a:latin typeface="Arial" panose="020B0604020202020204" pitchFamily="34" charset="0"/>
                <a:cs typeface="Arial" panose="020B0604020202020204" pitchFamily="34" charset="0"/>
              </a:rPr>
              <a:t>A Significant Step in Addressing </a:t>
            </a:r>
          </a:p>
          <a:p>
            <a:pPr algn="ctr"/>
            <a:r>
              <a:rPr lang="en-CA" sz="2800" b="1" i="1" dirty="0" smtClean="0">
                <a:solidFill>
                  <a:srgbClr val="3A601B"/>
                </a:solidFill>
                <a:latin typeface="Arial" panose="020B0604020202020204" pitchFamily="34" charset="0"/>
                <a:cs typeface="Arial" panose="020B0604020202020204" pitchFamily="34" charset="0"/>
              </a:rPr>
              <a:t>Air Pollution and Climate Change </a:t>
            </a:r>
          </a:p>
          <a:p>
            <a:pPr algn="ctr"/>
            <a:r>
              <a:rPr lang="en-CA" sz="2800" b="1" i="1" dirty="0" smtClean="0">
                <a:solidFill>
                  <a:srgbClr val="3A601B"/>
                </a:solidFill>
                <a:latin typeface="Arial" panose="020B0604020202020204" pitchFamily="34" charset="0"/>
                <a:cs typeface="Arial" panose="020B0604020202020204" pitchFamily="34" charset="0"/>
              </a:rPr>
              <a:t>in Canada</a:t>
            </a:r>
            <a:endParaRPr lang="en-US" sz="2800" b="1" i="1" dirty="0">
              <a:solidFill>
                <a:srgbClr val="3A601B"/>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358" t="23714" r="13623" b="15922"/>
          <a:stretch/>
        </p:blipFill>
        <p:spPr bwMode="auto">
          <a:xfrm>
            <a:off x="3329869" y="4987580"/>
            <a:ext cx="2484262" cy="1419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673" t="30000" r="70518" b="38412"/>
          <a:stretch/>
        </p:blipFill>
        <p:spPr bwMode="auto">
          <a:xfrm>
            <a:off x="514140" y="4343400"/>
            <a:ext cx="2349061" cy="212713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657" t="58936" r="70396" b="38513"/>
          <a:stretch/>
        </p:blipFill>
        <p:spPr bwMode="auto">
          <a:xfrm>
            <a:off x="4530881" y="6171288"/>
            <a:ext cx="1262316" cy="22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6400800" y="4682788"/>
            <a:ext cx="2396158" cy="1641812"/>
            <a:chOff x="6400800" y="5000978"/>
            <a:chExt cx="2396158" cy="1641812"/>
          </a:xfrm>
        </p:grpSpPr>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244" t="7026" r="10725" b="6335"/>
            <a:stretch/>
          </p:blipFill>
          <p:spPr bwMode="auto">
            <a:xfrm>
              <a:off x="6400800" y="5000978"/>
              <a:ext cx="2396158" cy="1641812"/>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657" t="58936" r="70396" b="38513"/>
            <a:stretch/>
          </p:blipFill>
          <p:spPr bwMode="auto">
            <a:xfrm>
              <a:off x="7509842" y="6399888"/>
              <a:ext cx="1253158" cy="22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13996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4568" y="1371600"/>
            <a:ext cx="8010832" cy="1668149"/>
          </a:xfrm>
          <a:prstGeom prst="rect">
            <a:avLst/>
          </a:prstGeom>
        </p:spPr>
        <p:txBody>
          <a:bodyPr wrap="square">
            <a:spAutoFit/>
          </a:bodyPr>
          <a:lstStyle/>
          <a:p>
            <a:pPr marL="287338" lvl="1" indent="-287338" eaLnBrk="0" fontAlgn="base" hangingPunct="0">
              <a:spcBef>
                <a:spcPct val="20000"/>
              </a:spcBef>
              <a:spcAft>
                <a:spcPct val="0"/>
              </a:spcAft>
              <a:buClr>
                <a:srgbClr val="FF0000"/>
              </a:buClr>
              <a:buSzPct val="120000"/>
              <a:buFont typeface="Arial" panose="020B0604020202020204" pitchFamily="34" charset="0"/>
              <a:buChar char="•"/>
            </a:pPr>
            <a:r>
              <a:rPr kumimoji="1" lang="en-US" altLang="en-US" sz="1600" dirty="0" smtClean="0">
                <a:solidFill>
                  <a:srgbClr val="000000"/>
                </a:solidFill>
              </a:rPr>
              <a:t>A pneumatic device is an automated </a:t>
            </a:r>
            <a:r>
              <a:rPr kumimoji="1" lang="en-US" altLang="en-US" sz="1600" dirty="0">
                <a:solidFill>
                  <a:srgbClr val="000000"/>
                </a:solidFill>
              </a:rPr>
              <a:t>instrument </a:t>
            </a:r>
            <a:r>
              <a:rPr kumimoji="1" lang="en-US" altLang="en-US" sz="1600" dirty="0" smtClean="0">
                <a:solidFill>
                  <a:srgbClr val="000000"/>
                </a:solidFill>
              </a:rPr>
              <a:t/>
            </a:r>
            <a:br>
              <a:rPr kumimoji="1" lang="en-US" altLang="en-US" sz="1600" dirty="0" smtClean="0">
                <a:solidFill>
                  <a:srgbClr val="000000"/>
                </a:solidFill>
              </a:rPr>
            </a:br>
            <a:r>
              <a:rPr kumimoji="1" lang="en-US" altLang="en-US" sz="1600" dirty="0" smtClean="0">
                <a:solidFill>
                  <a:srgbClr val="000000"/>
                </a:solidFill>
              </a:rPr>
              <a:t>(</a:t>
            </a:r>
            <a:r>
              <a:rPr kumimoji="1" lang="en-US" altLang="en-US" sz="1600" dirty="0">
                <a:solidFill>
                  <a:srgbClr val="000000"/>
                </a:solidFill>
              </a:rPr>
              <a:t>usually natural gas-driven) widely used in oil and gas </a:t>
            </a:r>
            <a:r>
              <a:rPr kumimoji="1" lang="en-US" altLang="en-US" sz="1600" dirty="0" smtClean="0">
                <a:solidFill>
                  <a:srgbClr val="000000"/>
                </a:solidFill>
              </a:rPr>
              <a:t>industry                                  </a:t>
            </a:r>
            <a:r>
              <a:rPr kumimoji="1" lang="en-US" altLang="en-US" sz="1600" dirty="0">
                <a:solidFill>
                  <a:srgbClr val="000000"/>
                </a:solidFill>
              </a:rPr>
              <a:t>for maintaining a process condition, such as </a:t>
            </a:r>
            <a:r>
              <a:rPr kumimoji="1" lang="en-US" altLang="en-US" sz="1600" dirty="0" smtClean="0">
                <a:solidFill>
                  <a:srgbClr val="000000"/>
                </a:solidFill>
              </a:rPr>
              <a:t>liquid </a:t>
            </a:r>
            <a:r>
              <a:rPr kumimoji="1" lang="en-US" altLang="en-US" sz="1600" dirty="0">
                <a:solidFill>
                  <a:srgbClr val="000000"/>
                </a:solidFill>
              </a:rPr>
              <a:t>level, pressure</a:t>
            </a:r>
            <a:r>
              <a:rPr kumimoji="1" lang="en-US" altLang="en-US" sz="1600" dirty="0" smtClean="0">
                <a:solidFill>
                  <a:srgbClr val="000000"/>
                </a:solidFill>
              </a:rPr>
              <a:t>,                </a:t>
            </a:r>
            <a:r>
              <a:rPr kumimoji="1" lang="en-US" altLang="en-US" sz="1600" dirty="0">
                <a:solidFill>
                  <a:srgbClr val="000000"/>
                </a:solidFill>
              </a:rPr>
              <a:t>pressure difference and/or temperature</a:t>
            </a:r>
          </a:p>
          <a:p>
            <a:pPr marL="287338" lvl="1" indent="-287338" eaLnBrk="0" fontAlgn="base" hangingPunct="0">
              <a:spcBef>
                <a:spcPct val="20000"/>
              </a:spcBef>
              <a:spcAft>
                <a:spcPct val="0"/>
              </a:spcAft>
              <a:buClr>
                <a:srgbClr val="FF0000"/>
              </a:buClr>
              <a:buSzPct val="120000"/>
              <a:buFont typeface="Arial" panose="020B0604020202020204" pitchFamily="34" charset="0"/>
              <a:buChar char="•"/>
            </a:pPr>
            <a:r>
              <a:rPr kumimoji="1" lang="en-US" altLang="en-US" sz="1600" dirty="0" smtClean="0">
                <a:solidFill>
                  <a:srgbClr val="000000"/>
                </a:solidFill>
              </a:rPr>
              <a:t>non-emitting controllers for larger </a:t>
            </a:r>
            <a:r>
              <a:rPr kumimoji="1" lang="en-US" altLang="en-US" sz="1600" dirty="0" smtClean="0"/>
              <a:t>facilities; low-emitting for smaller facilities</a:t>
            </a:r>
          </a:p>
          <a:p>
            <a:pPr marL="287338" lvl="1" indent="-287338" eaLnBrk="0" fontAlgn="base" hangingPunct="0">
              <a:spcBef>
                <a:spcPct val="20000"/>
              </a:spcBef>
              <a:spcAft>
                <a:spcPct val="0"/>
              </a:spcAft>
              <a:buClr>
                <a:srgbClr val="FF0000"/>
              </a:buClr>
              <a:buSzPct val="120000"/>
              <a:buFont typeface="Arial" panose="020B0604020202020204" pitchFamily="34" charset="0"/>
              <a:buChar char="•"/>
            </a:pPr>
            <a:r>
              <a:rPr kumimoji="1" lang="en-US" altLang="en-US" sz="1600" dirty="0" smtClean="0">
                <a:solidFill>
                  <a:srgbClr val="000000"/>
                </a:solidFill>
              </a:rPr>
              <a:t>non-emitting pneumatic pumps for larger pump rates</a:t>
            </a:r>
            <a:endParaRPr kumimoji="1" lang="en-US" altLang="en-US" sz="1600" dirty="0">
              <a:solidFill>
                <a:srgbClr val="000000"/>
              </a:solidFill>
            </a:endParaRPr>
          </a:p>
        </p:txBody>
      </p:sp>
      <p:sp>
        <p:nvSpPr>
          <p:cNvPr id="3" name="TextBox 2"/>
          <p:cNvSpPr txBox="1"/>
          <p:nvPr/>
        </p:nvSpPr>
        <p:spPr>
          <a:xfrm>
            <a:off x="755576" y="76200"/>
            <a:ext cx="8388424" cy="1569660"/>
          </a:xfrm>
          <a:prstGeom prst="rect">
            <a:avLst/>
          </a:prstGeom>
          <a:noFill/>
        </p:spPr>
        <p:txBody>
          <a:bodyPr wrap="square" rtlCol="0">
            <a:spAutoFit/>
          </a:bodyPr>
          <a:lstStyle/>
          <a:p>
            <a:pPr fontAlgn="base">
              <a:spcBef>
                <a:spcPct val="0"/>
              </a:spcBef>
              <a:spcAft>
                <a:spcPct val="0"/>
              </a:spcAft>
            </a:pPr>
            <a:r>
              <a:rPr kumimoji="1" lang="en-CA" sz="3600" b="1" dirty="0">
                <a:solidFill>
                  <a:srgbClr val="3A601B"/>
                </a:solidFill>
                <a:ea typeface="ＭＳ Ｐゴシック" pitchFamily="34" charset="-128"/>
              </a:rPr>
              <a:t>3</a:t>
            </a:r>
            <a:r>
              <a:rPr kumimoji="1" lang="en-CA" sz="3600" b="1" dirty="0" smtClean="0">
                <a:solidFill>
                  <a:srgbClr val="3A601B"/>
                </a:solidFill>
                <a:ea typeface="ＭＳ Ｐゴシック" pitchFamily="34" charset="-128"/>
              </a:rPr>
              <a:t>. Pneumatic </a:t>
            </a:r>
            <a:r>
              <a:rPr kumimoji="1" lang="en-CA" sz="3600" b="1" dirty="0">
                <a:solidFill>
                  <a:srgbClr val="3A601B"/>
                </a:solidFill>
                <a:ea typeface="ＭＳ Ｐゴシック" pitchFamily="34" charset="-128"/>
              </a:rPr>
              <a:t>Devices</a:t>
            </a:r>
            <a:br>
              <a:rPr kumimoji="1" lang="en-CA" sz="3600" b="1" dirty="0">
                <a:solidFill>
                  <a:srgbClr val="3A601B"/>
                </a:solidFill>
                <a:ea typeface="ＭＳ Ｐゴシック" pitchFamily="34" charset="-128"/>
              </a:rPr>
            </a:br>
            <a:r>
              <a:rPr kumimoji="1" lang="en-CA" sz="2400" b="1" dirty="0">
                <a:solidFill>
                  <a:srgbClr val="3A601B"/>
                </a:solidFill>
                <a:ea typeface="ＭＳ Ｐゴシック" pitchFamily="34" charset="-128"/>
              </a:rPr>
              <a:t>(</a:t>
            </a:r>
            <a:r>
              <a:rPr kumimoji="1" lang="en-CA" sz="2400" b="1" dirty="0" smtClean="0">
                <a:solidFill>
                  <a:srgbClr val="3A601B"/>
                </a:solidFill>
                <a:ea typeface="ＭＳ Ｐゴシック" pitchFamily="34" charset="-128"/>
              </a:rPr>
              <a:t>20% </a:t>
            </a:r>
            <a:r>
              <a:rPr kumimoji="1" lang="en-CA" sz="2400" b="1" dirty="0">
                <a:solidFill>
                  <a:srgbClr val="3A601B"/>
                </a:solidFill>
                <a:ea typeface="ＭＳ Ｐゴシック" pitchFamily="34" charset="-128"/>
              </a:rPr>
              <a:t>of </a:t>
            </a:r>
            <a:r>
              <a:rPr kumimoji="1" lang="en-CA" sz="2400" b="1" dirty="0" smtClean="0">
                <a:solidFill>
                  <a:srgbClr val="3A601B"/>
                </a:solidFill>
                <a:ea typeface="ＭＳ Ｐゴシック" pitchFamily="34" charset="-128"/>
              </a:rPr>
              <a:t>methane oil </a:t>
            </a:r>
            <a:r>
              <a:rPr kumimoji="1" lang="en-CA" sz="2400" b="1" dirty="0">
                <a:solidFill>
                  <a:srgbClr val="3A601B"/>
                </a:solidFill>
                <a:ea typeface="ＭＳ Ｐゴシック" pitchFamily="34" charset="-128"/>
              </a:rPr>
              <a:t>and gas emissions)</a:t>
            </a:r>
          </a:p>
          <a:p>
            <a:pPr fontAlgn="base">
              <a:spcBef>
                <a:spcPct val="0"/>
              </a:spcBef>
              <a:spcAft>
                <a:spcPct val="0"/>
              </a:spcAft>
            </a:pPr>
            <a:r>
              <a:rPr kumimoji="1" lang="en-CA" sz="3600" b="1" dirty="0" smtClean="0">
                <a:solidFill>
                  <a:srgbClr val="3A601B"/>
                </a:solidFill>
                <a:ea typeface="ＭＳ Ｐゴシック" pitchFamily="34" charset="-128"/>
              </a:rPr>
              <a:t> </a:t>
            </a:r>
          </a:p>
        </p:txBody>
      </p:sp>
      <p:graphicFrame>
        <p:nvGraphicFramePr>
          <p:cNvPr id="5" name="Content Placeholder 4"/>
          <p:cNvGraphicFramePr>
            <a:graphicFrameLocks/>
          </p:cNvGraphicFramePr>
          <p:nvPr>
            <p:extLst>
              <p:ext uri="{D42A27DB-BD31-4B8C-83A1-F6EECF244321}">
                <p14:modId xmlns:p14="http://schemas.microsoft.com/office/powerpoint/2010/main" val="661205169"/>
              </p:ext>
            </p:extLst>
          </p:nvPr>
        </p:nvGraphicFramePr>
        <p:xfrm>
          <a:off x="898706" y="3039749"/>
          <a:ext cx="5894380" cy="2986074"/>
        </p:xfrm>
        <a:graphic>
          <a:graphicData uri="http://schemas.openxmlformats.org/drawingml/2006/table">
            <a:tbl>
              <a:tblPr firstRow="1" bandRow="1"/>
              <a:tblGrid>
                <a:gridCol w="1251892"/>
                <a:gridCol w="4642488"/>
              </a:tblGrid>
              <a:tr h="25443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Arial" panose="020B0604020202020204" pitchFamily="34" charset="0"/>
                          <a:cs typeface="Arial" panose="020B0604020202020204" pitchFamily="34" charset="0"/>
                        </a:rPr>
                        <a:t>Element</a:t>
                      </a:r>
                      <a:endParaRPr lang="en-US" sz="1400" dirty="0">
                        <a:solidFill>
                          <a:schemeClr val="tx1"/>
                        </a:solidFill>
                        <a:latin typeface="Arial" panose="020B0604020202020204" pitchFamily="34" charset="0"/>
                        <a:cs typeface="Arial" panose="020B0604020202020204" pitchFamily="34" charset="0"/>
                      </a:endParaRPr>
                    </a:p>
                  </a:txBody>
                  <a:tcPr marL="94647" marR="94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baseline="0" dirty="0" smtClean="0">
                          <a:latin typeface="Arial" panose="020B0604020202020204" pitchFamily="34" charset="0"/>
                          <a:cs typeface="Arial" panose="020B0604020202020204" pitchFamily="34" charset="0"/>
                        </a:rPr>
                        <a:t>Proposed Approach</a:t>
                      </a:r>
                      <a:endParaRPr lang="en-US" sz="1400" dirty="0">
                        <a:solidFill>
                          <a:schemeClr val="tx1"/>
                        </a:solidFill>
                        <a:latin typeface="Arial" panose="020B0604020202020204" pitchFamily="34" charset="0"/>
                        <a:cs typeface="Arial" panose="020B0604020202020204" pitchFamily="34" charset="0"/>
                      </a:endParaRPr>
                    </a:p>
                  </a:txBody>
                  <a:tcPr marL="94647" marR="94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r>
              <a:tr h="249393">
                <a:tc>
                  <a:txBody>
                    <a:bodyPr/>
                    <a:lstStyle/>
                    <a:p>
                      <a:pPr algn="ctr"/>
                      <a:r>
                        <a:rPr lang="en-US" sz="1400" dirty="0" smtClean="0">
                          <a:latin typeface="Arial" panose="020B0604020202020204" pitchFamily="34" charset="0"/>
                          <a:cs typeface="Arial" panose="020B0604020202020204" pitchFamily="34" charset="0"/>
                        </a:rPr>
                        <a:t>Coming Into Force</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algn="ctr"/>
                      <a:r>
                        <a:rPr lang="en-US" sz="1400" dirty="0" smtClean="0">
                          <a:latin typeface="Arial" panose="020B0604020202020204" pitchFamily="34" charset="0"/>
                          <a:cs typeface="Arial" panose="020B0604020202020204" pitchFamily="34" charset="0"/>
                        </a:rPr>
                        <a:t>2023</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385642">
                <a:tc>
                  <a:txBody>
                    <a:bodyPr/>
                    <a:lstStyle/>
                    <a:p>
                      <a:pPr algn="ctr"/>
                      <a:r>
                        <a:rPr lang="en-US" sz="1400" dirty="0" smtClean="0">
                          <a:latin typeface="Arial" panose="020B0604020202020204" pitchFamily="34" charset="0"/>
                          <a:cs typeface="Arial" panose="020B0604020202020204" pitchFamily="34" charset="0"/>
                        </a:rPr>
                        <a:t>Coverage</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p>
                      <a:pPr algn="ctr"/>
                      <a:r>
                        <a:rPr lang="en-US" sz="1400" dirty="0" smtClean="0">
                          <a:latin typeface="Arial" panose="020B0604020202020204" pitchFamily="34" charset="0"/>
                          <a:cs typeface="Arial" panose="020B0604020202020204" pitchFamily="34" charset="0"/>
                        </a:rPr>
                        <a:t>Larger facilities and pumping rates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1141977">
                <a:tc>
                  <a:txBody>
                    <a:bodyPr/>
                    <a:lstStyle/>
                    <a:p>
                      <a:pPr algn="ctr"/>
                      <a:r>
                        <a:rPr lang="en-US" sz="1400" dirty="0" smtClean="0">
                          <a:latin typeface="Arial" panose="020B0604020202020204" pitchFamily="34" charset="0"/>
                          <a:cs typeface="Arial" panose="020B0604020202020204" pitchFamily="34" charset="0"/>
                        </a:rPr>
                        <a:t>Exemptions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0" indent="0" algn="ctr">
                        <a:buFont typeface="Arial" panose="020B0604020202020204" pitchFamily="34" charset="0"/>
                        <a:buNone/>
                      </a:pPr>
                      <a:r>
                        <a:rPr lang="en-CA" sz="1400" u="sng" dirty="0" smtClean="0">
                          <a:latin typeface="Arial" panose="020B0604020202020204" pitchFamily="34" charset="0"/>
                          <a:cs typeface="Arial" panose="020B0604020202020204" pitchFamily="34" charset="0"/>
                        </a:rPr>
                        <a:t>Controllers</a:t>
                      </a:r>
                      <a:r>
                        <a:rPr lang="en-CA" sz="1400" dirty="0" smtClean="0">
                          <a:latin typeface="Arial" panose="020B0604020202020204" pitchFamily="34" charset="0"/>
                          <a:cs typeface="Arial" panose="020B0604020202020204" pitchFamily="34" charset="0"/>
                        </a:rPr>
                        <a:t>: </a:t>
                      </a:r>
                      <a:r>
                        <a:rPr lang="en-CA" sz="1400" dirty="0" smtClean="0">
                          <a:solidFill>
                            <a:schemeClr val="tx1"/>
                          </a:solidFill>
                          <a:latin typeface="Arial" panose="020B0604020202020204" pitchFamily="34" charset="0"/>
                          <a:cs typeface="Arial" panose="020B0604020202020204" pitchFamily="34" charset="0"/>
                        </a:rPr>
                        <a:t>exemptions possible for</a:t>
                      </a:r>
                      <a:r>
                        <a:rPr lang="en-CA" sz="1400" baseline="0" dirty="0" smtClean="0">
                          <a:solidFill>
                            <a:schemeClr val="tx1"/>
                          </a:solidFill>
                          <a:latin typeface="Arial" panose="020B0604020202020204" pitchFamily="34" charset="0"/>
                          <a:cs typeface="Arial" panose="020B0604020202020204" pitchFamily="34" charset="0"/>
                        </a:rPr>
                        <a:t> operational needs</a:t>
                      </a:r>
                      <a:endParaRPr lang="en-US" sz="1400" dirty="0" smtClean="0">
                        <a:solidFill>
                          <a:schemeClr val="tx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sz="1400" u="sng" dirty="0" smtClean="0">
                          <a:latin typeface="Arial" panose="020B0604020202020204" pitchFamily="34" charset="0"/>
                          <a:cs typeface="Arial" panose="020B0604020202020204" pitchFamily="34" charset="0"/>
                        </a:rPr>
                        <a:t>Pumps</a:t>
                      </a:r>
                      <a:r>
                        <a:rPr lang="en-US" sz="1400" dirty="0" smtClean="0">
                          <a:latin typeface="Arial" panose="020B0604020202020204" pitchFamily="34" charset="0"/>
                          <a:cs typeface="Arial" panose="020B0604020202020204" pitchFamily="34" charset="0"/>
                        </a:rPr>
                        <a:t>: exemption</a:t>
                      </a:r>
                      <a:r>
                        <a:rPr lang="en-US" sz="1400" baseline="0" dirty="0" smtClean="0">
                          <a:latin typeface="Arial" panose="020B0604020202020204" pitchFamily="34" charset="0"/>
                          <a:cs typeface="Arial" panose="020B0604020202020204" pitchFamily="34" charset="0"/>
                        </a:rPr>
                        <a:t> permits if no feasible non-emitting technology</a:t>
                      </a:r>
                    </a:p>
                    <a:p>
                      <a:pPr marL="0" indent="0" algn="ctr">
                        <a:buFont typeface="Arial" panose="020B0604020202020204" pitchFamily="34" charset="0"/>
                        <a:buNone/>
                      </a:pPr>
                      <a:r>
                        <a:rPr lang="en-CA" sz="1400" u="sng" baseline="0" dirty="0" smtClean="0">
                          <a:solidFill>
                            <a:schemeClr val="tx1"/>
                          </a:solidFill>
                          <a:latin typeface="Arial" panose="020B0604020202020204" pitchFamily="34" charset="0"/>
                          <a:cs typeface="Arial" panose="020B0604020202020204" pitchFamily="34" charset="0"/>
                        </a:rPr>
                        <a:t>Both</a:t>
                      </a:r>
                      <a:r>
                        <a:rPr lang="en-CA" sz="1400" baseline="0" dirty="0" smtClean="0">
                          <a:solidFill>
                            <a:schemeClr val="tx1"/>
                          </a:solidFill>
                          <a:latin typeface="Arial" panose="020B0604020202020204" pitchFamily="34" charset="0"/>
                          <a:cs typeface="Arial" panose="020B0604020202020204" pitchFamily="34" charset="0"/>
                        </a:rPr>
                        <a:t> where emissions are conserved or destroyed</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7772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Reduction Method</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p>
                      <a:pPr algn="ctr"/>
                      <a:r>
                        <a:rPr lang="en-US" sz="1400" u="sng" dirty="0" smtClean="0">
                          <a:latin typeface="Arial" panose="020B0604020202020204" pitchFamily="34" charset="0"/>
                          <a:cs typeface="Arial" panose="020B0604020202020204" pitchFamily="34" charset="0"/>
                        </a:rPr>
                        <a:t>Controllers</a:t>
                      </a:r>
                      <a:r>
                        <a:rPr lang="en-US" sz="1400" dirty="0" smtClean="0">
                          <a:latin typeface="Arial" panose="020B0604020202020204" pitchFamily="34" charset="0"/>
                          <a:cs typeface="Arial" panose="020B0604020202020204" pitchFamily="34" charset="0"/>
                        </a:rPr>
                        <a:t>: switch to non-</a:t>
                      </a:r>
                      <a:r>
                        <a:rPr lang="en-US" sz="1400" baseline="0" dirty="0" smtClean="0">
                          <a:latin typeface="Arial" panose="020B0604020202020204" pitchFamily="34" charset="0"/>
                          <a:cs typeface="Arial" panose="020B0604020202020204" pitchFamily="34" charset="0"/>
                        </a:rPr>
                        <a:t> or low-emitting</a:t>
                      </a:r>
                    </a:p>
                    <a:p>
                      <a:pPr algn="ctr"/>
                      <a:r>
                        <a:rPr lang="en-CA" sz="1400" u="sng" baseline="0" dirty="0" smtClean="0">
                          <a:solidFill>
                            <a:schemeClr val="tx1"/>
                          </a:solidFill>
                          <a:latin typeface="Arial" panose="020B0604020202020204" pitchFamily="34" charset="0"/>
                          <a:cs typeface="Arial" panose="020B0604020202020204" pitchFamily="34" charset="0"/>
                        </a:rPr>
                        <a:t>Pumps</a:t>
                      </a:r>
                      <a:r>
                        <a:rPr lang="en-CA" sz="1400" baseline="0" dirty="0" smtClean="0">
                          <a:solidFill>
                            <a:schemeClr val="tx1"/>
                          </a:solidFill>
                          <a:latin typeface="Arial" panose="020B0604020202020204" pitchFamily="34" charset="0"/>
                          <a:cs typeface="Arial" panose="020B0604020202020204" pitchFamily="34" charset="0"/>
                        </a:rPr>
                        <a:t>: switch to non-emitting</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bl>
          </a:graphicData>
        </a:graphic>
      </p:graphicFrame>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15" t="6052" r="15456" b="6052"/>
          <a:stretch/>
        </p:blipFill>
        <p:spPr bwMode="auto">
          <a:xfrm>
            <a:off x="7052148" y="0"/>
            <a:ext cx="209185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https://upload.wikimedia.org/wikipedia/commons/b/b2/Pl_control_val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3889" y="3100572"/>
            <a:ext cx="2130057" cy="284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128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22132"/>
            <a:ext cx="7632848" cy="1372683"/>
          </a:xfrm>
          <a:prstGeom prst="rect">
            <a:avLst/>
          </a:prstGeom>
        </p:spPr>
        <p:txBody>
          <a:bodyPr wrap="square">
            <a:spAutoFit/>
          </a:bodyPr>
          <a:lstStyle/>
          <a:p>
            <a:pPr marL="287338" lvl="1" indent="-287338" eaLnBrk="0" fontAlgn="base" hangingPunct="0">
              <a:spcBef>
                <a:spcPct val="20000"/>
              </a:spcBef>
              <a:spcAft>
                <a:spcPct val="0"/>
              </a:spcAft>
              <a:buClr>
                <a:srgbClr val="FF0000"/>
              </a:buClr>
              <a:buSzPct val="120000"/>
              <a:buFont typeface="Arial" panose="020B0604020202020204" pitchFamily="34" charset="0"/>
              <a:buChar char="•"/>
            </a:pPr>
            <a:r>
              <a:rPr kumimoji="1" lang="en-US" altLang="en-US" sz="1600" dirty="0"/>
              <a:t>A </a:t>
            </a:r>
            <a:r>
              <a:rPr kumimoji="1" lang="en-US" altLang="en-US" sz="1600" dirty="0" smtClean="0"/>
              <a:t>compressor is a mechanical device </a:t>
            </a:r>
            <a:r>
              <a:rPr kumimoji="1" lang="en-US" altLang="en-US" sz="1600" dirty="0"/>
              <a:t>that </a:t>
            </a:r>
            <a:r>
              <a:rPr kumimoji="1" lang="en-US" altLang="en-US" sz="1600" dirty="0" smtClean="0"/>
              <a:t>increases </a:t>
            </a:r>
            <a:r>
              <a:rPr kumimoji="1" lang="en-US" altLang="en-US" sz="1600" dirty="0"/>
              <a:t>the </a:t>
            </a:r>
            <a:r>
              <a:rPr kumimoji="1" lang="en-US" altLang="en-US" sz="1600" dirty="0" smtClean="0"/>
              <a:t/>
            </a:r>
            <a:br>
              <a:rPr kumimoji="1" lang="en-US" altLang="en-US" sz="1600" dirty="0" smtClean="0"/>
            </a:br>
            <a:r>
              <a:rPr kumimoji="1" lang="en-US" altLang="en-US" sz="1600" dirty="0" smtClean="0"/>
              <a:t>pressure </a:t>
            </a:r>
            <a:r>
              <a:rPr kumimoji="1" lang="en-US" altLang="en-US" sz="1600" dirty="0"/>
              <a:t>of natural gas and </a:t>
            </a:r>
            <a:r>
              <a:rPr kumimoji="1" lang="en-US" altLang="en-US" sz="1600" dirty="0" smtClean="0"/>
              <a:t>allows </a:t>
            </a:r>
            <a:r>
              <a:rPr kumimoji="1" lang="en-US" altLang="en-US" sz="1600" dirty="0"/>
              <a:t>the gas to be </a:t>
            </a:r>
            <a:r>
              <a:rPr kumimoji="1" lang="en-US" altLang="en-US" sz="1600" dirty="0" smtClean="0"/>
              <a:t>transported</a:t>
            </a:r>
            <a:br>
              <a:rPr kumimoji="1" lang="en-US" altLang="en-US" sz="1600" dirty="0" smtClean="0"/>
            </a:br>
            <a:r>
              <a:rPr kumimoji="1" lang="en-US" altLang="en-US" sz="1600" dirty="0" smtClean="0"/>
              <a:t>from </a:t>
            </a:r>
            <a:r>
              <a:rPr kumimoji="1" lang="en-US" altLang="en-US" sz="1600" dirty="0"/>
              <a:t>the production site, through the supply chain, to the </a:t>
            </a:r>
            <a:r>
              <a:rPr kumimoji="1" lang="en-US" altLang="en-US" sz="1600" dirty="0" smtClean="0"/>
              <a:t/>
            </a:r>
            <a:br>
              <a:rPr kumimoji="1" lang="en-US" altLang="en-US" sz="1600" dirty="0" smtClean="0"/>
            </a:br>
            <a:r>
              <a:rPr kumimoji="1" lang="en-US" altLang="en-US" sz="1600" dirty="0" smtClean="0"/>
              <a:t>consumer</a:t>
            </a:r>
            <a:endParaRPr kumimoji="1" lang="en-US" altLang="en-US" sz="1600" dirty="0"/>
          </a:p>
          <a:p>
            <a:pPr marL="287338" lvl="1" indent="-287338" eaLnBrk="0" fontAlgn="base" hangingPunct="0">
              <a:spcBef>
                <a:spcPct val="20000"/>
              </a:spcBef>
              <a:spcAft>
                <a:spcPct val="0"/>
              </a:spcAft>
              <a:buClr>
                <a:srgbClr val="FF0000"/>
              </a:buClr>
              <a:buSzPct val="120000"/>
              <a:buFont typeface="Arial" panose="020B0604020202020204" pitchFamily="34" charset="0"/>
              <a:buChar char="•"/>
            </a:pPr>
            <a:r>
              <a:rPr kumimoji="1" lang="en-US" altLang="en-US" sz="1600" dirty="0" smtClean="0"/>
              <a:t>Requires </a:t>
            </a:r>
            <a:r>
              <a:rPr kumimoji="1" lang="en-US" altLang="en-US" sz="1600" b="1" dirty="0" smtClean="0"/>
              <a:t>annual measurements </a:t>
            </a:r>
            <a:r>
              <a:rPr kumimoji="1" lang="en-US" altLang="en-US" sz="1600" dirty="0" smtClean="0"/>
              <a:t>of compressor vents</a:t>
            </a:r>
            <a:endParaRPr kumimoji="1" lang="en-US" altLang="en-US" sz="1600" dirty="0"/>
          </a:p>
        </p:txBody>
      </p:sp>
      <p:sp>
        <p:nvSpPr>
          <p:cNvPr id="3" name="TextBox 2"/>
          <p:cNvSpPr txBox="1"/>
          <p:nvPr/>
        </p:nvSpPr>
        <p:spPr>
          <a:xfrm>
            <a:off x="762000" y="76200"/>
            <a:ext cx="8686800" cy="1538883"/>
          </a:xfrm>
          <a:prstGeom prst="rect">
            <a:avLst/>
          </a:prstGeom>
          <a:noFill/>
        </p:spPr>
        <p:txBody>
          <a:bodyPr wrap="square" rtlCol="0">
            <a:spAutoFit/>
          </a:bodyPr>
          <a:lstStyle/>
          <a:p>
            <a:pPr fontAlgn="base">
              <a:spcBef>
                <a:spcPct val="0"/>
              </a:spcBef>
              <a:spcAft>
                <a:spcPct val="0"/>
              </a:spcAft>
            </a:pPr>
            <a:r>
              <a:rPr kumimoji="1" lang="en-CA" sz="3600" b="1" dirty="0">
                <a:solidFill>
                  <a:srgbClr val="3A601B"/>
                </a:solidFill>
                <a:ea typeface="ＭＳ Ｐゴシック" pitchFamily="34" charset="-128"/>
              </a:rPr>
              <a:t>4</a:t>
            </a:r>
            <a:r>
              <a:rPr kumimoji="1" lang="en-CA" sz="3600" b="1" dirty="0" smtClean="0">
                <a:solidFill>
                  <a:srgbClr val="3A601B"/>
                </a:solidFill>
                <a:ea typeface="ＭＳ Ｐゴシック" pitchFamily="34" charset="-128"/>
              </a:rPr>
              <a:t>. </a:t>
            </a:r>
            <a:r>
              <a:rPr kumimoji="1" lang="en-CA" sz="3600" b="1" dirty="0">
                <a:solidFill>
                  <a:srgbClr val="3A601B"/>
                </a:solidFill>
                <a:ea typeface="ＭＳ Ｐゴシック" pitchFamily="34" charset="-128"/>
              </a:rPr>
              <a:t>Compressors</a:t>
            </a:r>
            <a:br>
              <a:rPr kumimoji="1" lang="en-CA" sz="3600" b="1" dirty="0">
                <a:solidFill>
                  <a:srgbClr val="3A601B"/>
                </a:solidFill>
                <a:ea typeface="ＭＳ Ｐゴシック" pitchFamily="34" charset="-128"/>
              </a:rPr>
            </a:br>
            <a:r>
              <a:rPr kumimoji="1" lang="en-CA" sz="2200" b="1" dirty="0" smtClean="0">
                <a:solidFill>
                  <a:srgbClr val="3A601B"/>
                </a:solidFill>
                <a:ea typeface="ＭＳ Ｐゴシック" pitchFamily="34" charset="-128"/>
              </a:rPr>
              <a:t>(9% </a:t>
            </a:r>
            <a:r>
              <a:rPr kumimoji="1" lang="en-CA" sz="2200" b="1" dirty="0">
                <a:solidFill>
                  <a:srgbClr val="3A601B"/>
                </a:solidFill>
                <a:ea typeface="ＭＳ Ｐゴシック" pitchFamily="34" charset="-128"/>
              </a:rPr>
              <a:t>of </a:t>
            </a:r>
            <a:r>
              <a:rPr kumimoji="1" lang="en-CA" sz="2200" b="1" dirty="0" smtClean="0">
                <a:solidFill>
                  <a:srgbClr val="3A601B"/>
                </a:solidFill>
                <a:ea typeface="ＭＳ Ｐゴシック" pitchFamily="34" charset="-128"/>
              </a:rPr>
              <a:t>methane oil </a:t>
            </a:r>
            <a:r>
              <a:rPr kumimoji="1" lang="en-CA" sz="2200" b="1" dirty="0">
                <a:solidFill>
                  <a:srgbClr val="3A601B"/>
                </a:solidFill>
                <a:ea typeface="ＭＳ Ｐゴシック" pitchFamily="34" charset="-128"/>
              </a:rPr>
              <a:t>and gas emissions)</a:t>
            </a:r>
          </a:p>
          <a:p>
            <a:pPr fontAlgn="base">
              <a:spcBef>
                <a:spcPct val="0"/>
              </a:spcBef>
              <a:spcAft>
                <a:spcPct val="0"/>
              </a:spcAft>
            </a:pPr>
            <a:r>
              <a:rPr kumimoji="1" lang="en-CA" sz="3600" b="1" dirty="0" smtClean="0">
                <a:solidFill>
                  <a:srgbClr val="3A601B"/>
                </a:solidFill>
                <a:ea typeface="ＭＳ Ｐゴシック" pitchFamily="34" charset="-128"/>
              </a:rPr>
              <a:t> </a:t>
            </a:r>
          </a:p>
        </p:txBody>
      </p:sp>
      <p:graphicFrame>
        <p:nvGraphicFramePr>
          <p:cNvPr id="6" name="Content Placeholder 4"/>
          <p:cNvGraphicFramePr>
            <a:graphicFrameLocks/>
          </p:cNvGraphicFramePr>
          <p:nvPr>
            <p:extLst>
              <p:ext uri="{D42A27DB-BD31-4B8C-83A1-F6EECF244321}">
                <p14:modId xmlns:p14="http://schemas.microsoft.com/office/powerpoint/2010/main" val="2595854781"/>
              </p:ext>
            </p:extLst>
          </p:nvPr>
        </p:nvGraphicFramePr>
        <p:xfrm>
          <a:off x="990600" y="2594815"/>
          <a:ext cx="5334000" cy="2998205"/>
        </p:xfrm>
        <a:graphic>
          <a:graphicData uri="http://schemas.openxmlformats.org/drawingml/2006/table">
            <a:tbl>
              <a:tblPr firstRow="1" bandRow="1"/>
              <a:tblGrid>
                <a:gridCol w="1804183"/>
                <a:gridCol w="3529817"/>
              </a:tblGrid>
              <a:tr h="30078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Arial" panose="020B0604020202020204" pitchFamily="34" charset="0"/>
                          <a:cs typeface="Arial" panose="020B0604020202020204" pitchFamily="34" charset="0"/>
                        </a:rPr>
                        <a:t>Element</a:t>
                      </a:r>
                      <a:endParaRPr lang="en-US" sz="1400" dirty="0">
                        <a:solidFill>
                          <a:schemeClr val="tx1"/>
                        </a:solidFill>
                        <a:latin typeface="Arial" panose="020B0604020202020204" pitchFamily="34" charset="0"/>
                        <a:cs typeface="Arial" panose="020B0604020202020204" pitchFamily="34" charset="0"/>
                      </a:endParaRPr>
                    </a:p>
                  </a:txBody>
                  <a:tcPr marL="91444" marR="91444"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baseline="0" dirty="0" smtClean="0">
                          <a:latin typeface="Arial" panose="020B0604020202020204" pitchFamily="34" charset="0"/>
                          <a:cs typeface="Arial" panose="020B0604020202020204" pitchFamily="34" charset="0"/>
                        </a:rPr>
                        <a:t>Revised Proposed Approach</a:t>
                      </a:r>
                      <a:endParaRPr lang="en-US" sz="1400" dirty="0">
                        <a:solidFill>
                          <a:schemeClr val="tx1"/>
                        </a:solidFill>
                        <a:latin typeface="Arial" panose="020B0604020202020204" pitchFamily="34" charset="0"/>
                        <a:cs typeface="Arial" panose="020B0604020202020204" pitchFamily="34" charset="0"/>
                      </a:endParaRPr>
                    </a:p>
                  </a:txBody>
                  <a:tcPr marL="91444" marR="9144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r>
              <a:tr h="2246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Coming Into Force</a:t>
                      </a:r>
                      <a:endParaRPr lang="en-US" sz="1400" dirty="0">
                        <a:solidFill>
                          <a:schemeClr val="tx1"/>
                        </a:solidFill>
                        <a:latin typeface="Arial" panose="020B0604020202020204" pitchFamily="34" charset="0"/>
                        <a:cs typeface="Arial" panose="020B0604020202020204" pitchFamily="34" charset="0"/>
                      </a:endParaRPr>
                    </a:p>
                  </a:txBody>
                  <a:tcPr marL="91444" marR="91444"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2020</a:t>
                      </a:r>
                      <a:endParaRPr lang="en-US" sz="1400" dirty="0">
                        <a:solidFill>
                          <a:schemeClr val="tx1"/>
                        </a:solidFill>
                        <a:latin typeface="Arial" panose="020B0604020202020204" pitchFamily="34" charset="0"/>
                        <a:cs typeface="Arial" panose="020B0604020202020204" pitchFamily="34" charset="0"/>
                      </a:endParaRPr>
                    </a:p>
                  </a:txBody>
                  <a:tcPr marL="91444" marR="91444"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3770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Coverage</a:t>
                      </a:r>
                      <a:endParaRPr lang="en-US" sz="1400" dirty="0">
                        <a:solidFill>
                          <a:schemeClr val="tx1"/>
                        </a:solidFill>
                        <a:latin typeface="Arial" panose="020B0604020202020204" pitchFamily="34" charset="0"/>
                        <a:cs typeface="Arial" panose="020B0604020202020204" pitchFamily="34" charset="0"/>
                      </a:endParaRPr>
                    </a:p>
                  </a:txBody>
                  <a:tcPr marL="91444" marR="91444"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Existing</a:t>
                      </a:r>
                      <a:r>
                        <a:rPr lang="en-US" sz="1400" baseline="0" dirty="0" smtClean="0">
                          <a:latin typeface="Arial" panose="020B0604020202020204" pitchFamily="34" charset="0"/>
                          <a:cs typeface="Arial" panose="020B0604020202020204" pitchFamily="34" charset="0"/>
                        </a:rPr>
                        <a:t> compressors must meet limits, new compressors must conserve emissions</a:t>
                      </a:r>
                      <a:endParaRPr lang="en-US" sz="1400" dirty="0">
                        <a:solidFill>
                          <a:schemeClr val="tx1"/>
                        </a:solidFill>
                        <a:latin typeface="Arial" panose="020B0604020202020204" pitchFamily="34" charset="0"/>
                        <a:cs typeface="Arial" panose="020B0604020202020204" pitchFamily="34" charset="0"/>
                      </a:endParaRPr>
                    </a:p>
                  </a:txBody>
                  <a:tcPr marL="91444" marR="91444"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3160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Limit</a:t>
                      </a:r>
                      <a:endParaRPr lang="en-US" sz="1400" dirty="0">
                        <a:solidFill>
                          <a:schemeClr val="tx1"/>
                        </a:solidFill>
                        <a:latin typeface="Arial" panose="020B0604020202020204" pitchFamily="34" charset="0"/>
                        <a:cs typeface="Arial" panose="020B0604020202020204" pitchFamily="34" charset="0"/>
                      </a:endParaRPr>
                    </a:p>
                  </a:txBody>
                  <a:tcPr marL="91444" marR="91444"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Based on compressor type</a:t>
                      </a:r>
                      <a:endParaRPr lang="en-US" sz="1400" dirty="0">
                        <a:solidFill>
                          <a:schemeClr val="tx1"/>
                        </a:solidFill>
                        <a:latin typeface="Arial" panose="020B0604020202020204" pitchFamily="34" charset="0"/>
                        <a:cs typeface="Arial" panose="020B0604020202020204" pitchFamily="34" charset="0"/>
                      </a:endParaRPr>
                    </a:p>
                  </a:txBody>
                  <a:tcPr marL="91444" marR="91444"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152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Corrective Action Timelines</a:t>
                      </a:r>
                      <a:endParaRPr lang="en-US" sz="1400" dirty="0">
                        <a:solidFill>
                          <a:schemeClr val="tx1"/>
                        </a:solidFill>
                        <a:latin typeface="Arial" panose="020B0604020202020204" pitchFamily="34" charset="0"/>
                        <a:cs typeface="Arial" panose="020B0604020202020204" pitchFamily="34" charset="0"/>
                      </a:endParaRPr>
                    </a:p>
                  </a:txBody>
                  <a:tcPr marL="91444" marR="91444"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30 or 90 days based </a:t>
                      </a:r>
                      <a:r>
                        <a:rPr lang="en-US" sz="1400" baseline="0" dirty="0" smtClean="0">
                          <a:latin typeface="Arial" panose="020B0604020202020204" pitchFamily="34" charset="0"/>
                          <a:cs typeface="Arial" panose="020B0604020202020204" pitchFamily="34" charset="0"/>
                        </a:rPr>
                        <a:t>compressor type</a:t>
                      </a:r>
                      <a:endParaRPr lang="en-US" sz="1400" dirty="0" smtClean="0">
                        <a:solidFill>
                          <a:schemeClr val="tx1"/>
                        </a:solidFill>
                        <a:latin typeface="Arial" panose="020B0604020202020204" pitchFamily="34" charset="0"/>
                        <a:cs typeface="Arial" panose="020B0604020202020204" pitchFamily="34" charset="0"/>
                      </a:endParaRPr>
                    </a:p>
                  </a:txBody>
                  <a:tcPr marL="91444" marR="91444"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1524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Measurement</a:t>
                      </a:r>
                      <a:endParaRPr lang="en-US" sz="1400" dirty="0">
                        <a:solidFill>
                          <a:schemeClr val="tx1"/>
                        </a:solidFill>
                        <a:latin typeface="Arial" panose="020B0604020202020204" pitchFamily="34" charset="0"/>
                        <a:cs typeface="Arial" panose="020B0604020202020204" pitchFamily="34" charset="0"/>
                      </a:endParaRPr>
                    </a:p>
                  </a:txBody>
                  <a:tcPr marL="91444" marR="91444"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Annually</a:t>
                      </a:r>
                      <a:endParaRPr lang="en-US" sz="1400" dirty="0" smtClean="0">
                        <a:solidFill>
                          <a:schemeClr val="tx1"/>
                        </a:solidFill>
                        <a:latin typeface="Arial" panose="020B0604020202020204" pitchFamily="34" charset="0"/>
                        <a:cs typeface="Arial" panose="020B0604020202020204" pitchFamily="34" charset="0"/>
                      </a:endParaRPr>
                    </a:p>
                  </a:txBody>
                  <a:tcPr marL="91444" marR="91444"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304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Exemption</a:t>
                      </a:r>
                      <a:endParaRPr lang="en-US" sz="1400" dirty="0">
                        <a:solidFill>
                          <a:schemeClr val="tx1"/>
                        </a:solidFill>
                        <a:latin typeface="Arial" panose="020B0604020202020204" pitchFamily="34" charset="0"/>
                        <a:cs typeface="Arial" panose="020B0604020202020204" pitchFamily="34" charset="0"/>
                      </a:endParaRPr>
                    </a:p>
                  </a:txBody>
                  <a:tcPr marL="91444" marR="91444"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No measurement required if</a:t>
                      </a:r>
                      <a:r>
                        <a:rPr lang="en-US" sz="1400" baseline="0" dirty="0" smtClean="0">
                          <a:latin typeface="Arial" panose="020B0604020202020204" pitchFamily="34" charset="0"/>
                          <a:cs typeface="Arial" panose="020B0604020202020204" pitchFamily="34" charset="0"/>
                        </a:rPr>
                        <a:t> emissions conserved or destroyed</a:t>
                      </a:r>
                      <a:endParaRPr lang="en-US" sz="1400" dirty="0">
                        <a:solidFill>
                          <a:schemeClr val="tx1"/>
                        </a:solidFill>
                        <a:latin typeface="Arial" panose="020B0604020202020204" pitchFamily="34" charset="0"/>
                        <a:cs typeface="Arial" panose="020B0604020202020204" pitchFamily="34" charset="0"/>
                      </a:endParaRPr>
                    </a:p>
                  </a:txBody>
                  <a:tcPr marL="91444" marR="91444"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bl>
          </a:graphicData>
        </a:graphic>
      </p:graphicFrame>
      <p:pic>
        <p:nvPicPr>
          <p:cNvPr id="7" name="Picture 6"/>
          <p:cNvPicPr>
            <a:picLocks noChangeAspect="1"/>
          </p:cNvPicPr>
          <p:nvPr/>
        </p:nvPicPr>
        <p:blipFill>
          <a:blip r:embed="rId3"/>
          <a:stretch>
            <a:fillRect/>
          </a:stretch>
        </p:blipFill>
        <p:spPr>
          <a:xfrm>
            <a:off x="6676855" y="3200400"/>
            <a:ext cx="2273152" cy="1600695"/>
          </a:xfrm>
          <a:prstGeom prst="rect">
            <a:avLst/>
          </a:prstGeom>
        </p:spPr>
      </p:pic>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794" t="6286" r="18930" b="7135"/>
          <a:stretch/>
        </p:blipFill>
        <p:spPr bwMode="auto">
          <a:xfrm>
            <a:off x="6811229" y="12025"/>
            <a:ext cx="2332770" cy="212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239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47800"/>
            <a:ext cx="7632848" cy="584775"/>
          </a:xfrm>
          <a:prstGeom prst="rect">
            <a:avLst/>
          </a:prstGeom>
        </p:spPr>
        <p:txBody>
          <a:bodyPr wrap="square">
            <a:spAutoFit/>
          </a:bodyPr>
          <a:lstStyle/>
          <a:p>
            <a:pPr marL="287338" lvl="1" indent="-287338" eaLnBrk="0" fontAlgn="base" hangingPunct="0">
              <a:spcBef>
                <a:spcPct val="20000"/>
              </a:spcBef>
              <a:spcAft>
                <a:spcPct val="0"/>
              </a:spcAft>
              <a:buClr>
                <a:srgbClr val="FF0000"/>
              </a:buClr>
              <a:buSzPct val="120000"/>
              <a:buFont typeface="Arial" panose="020B0604020202020204" pitchFamily="34" charset="0"/>
              <a:buChar char="•"/>
            </a:pPr>
            <a:r>
              <a:rPr kumimoji="1" lang="en-US" altLang="en-US" sz="1600" dirty="0" smtClean="0"/>
              <a:t>Prohibits venting at facilities during fracturing operations </a:t>
            </a:r>
            <a:br>
              <a:rPr kumimoji="1" lang="en-US" altLang="en-US" sz="1600" dirty="0" smtClean="0"/>
            </a:br>
            <a:r>
              <a:rPr kumimoji="1" lang="en-US" altLang="en-US" sz="1600" dirty="0" smtClean="0"/>
              <a:t>at oil and gas wells</a:t>
            </a:r>
          </a:p>
        </p:txBody>
      </p:sp>
      <p:sp>
        <p:nvSpPr>
          <p:cNvPr id="3" name="TextBox 2"/>
          <p:cNvSpPr txBox="1"/>
          <p:nvPr/>
        </p:nvSpPr>
        <p:spPr>
          <a:xfrm>
            <a:off x="755576" y="76200"/>
            <a:ext cx="8388424" cy="1261884"/>
          </a:xfrm>
          <a:prstGeom prst="rect">
            <a:avLst/>
          </a:prstGeom>
          <a:noFill/>
        </p:spPr>
        <p:txBody>
          <a:bodyPr wrap="square" rtlCol="0">
            <a:spAutoFit/>
          </a:bodyPr>
          <a:lstStyle/>
          <a:p>
            <a:pPr fontAlgn="base">
              <a:spcBef>
                <a:spcPct val="0"/>
              </a:spcBef>
              <a:spcAft>
                <a:spcPct val="0"/>
              </a:spcAft>
            </a:pPr>
            <a:r>
              <a:rPr kumimoji="1" lang="en-CA" sz="2800" b="1" dirty="0">
                <a:solidFill>
                  <a:srgbClr val="3A601B"/>
                </a:solidFill>
                <a:ea typeface="ＭＳ Ｐゴシック" pitchFamily="34" charset="-128"/>
              </a:rPr>
              <a:t>5</a:t>
            </a:r>
            <a:r>
              <a:rPr kumimoji="1" lang="en-CA" sz="2800" b="1" dirty="0" smtClean="0">
                <a:solidFill>
                  <a:srgbClr val="3A601B"/>
                </a:solidFill>
                <a:ea typeface="ＭＳ Ｐゴシック" pitchFamily="34" charset="-128"/>
              </a:rPr>
              <a:t>. Well Completions by </a:t>
            </a:r>
            <a:br>
              <a:rPr kumimoji="1" lang="en-CA" sz="2800" b="1" dirty="0" smtClean="0">
                <a:solidFill>
                  <a:srgbClr val="3A601B"/>
                </a:solidFill>
                <a:ea typeface="ＭＳ Ｐゴシック" pitchFamily="34" charset="-128"/>
              </a:rPr>
            </a:br>
            <a:r>
              <a:rPr kumimoji="1" lang="en-CA" sz="2800" b="1" dirty="0" smtClean="0">
                <a:solidFill>
                  <a:srgbClr val="3A601B"/>
                </a:solidFill>
                <a:ea typeface="ＭＳ Ｐゴシック" pitchFamily="34" charset="-128"/>
              </a:rPr>
              <a:t>Hydraulic Fracturing</a:t>
            </a:r>
            <a:r>
              <a:rPr kumimoji="1" lang="en-CA" sz="3200" b="1" dirty="0" smtClean="0">
                <a:solidFill>
                  <a:srgbClr val="3A601B"/>
                </a:solidFill>
                <a:ea typeface="ＭＳ Ｐゴシック" pitchFamily="34" charset="-128"/>
              </a:rPr>
              <a:t/>
            </a:r>
            <a:br>
              <a:rPr kumimoji="1" lang="en-CA" sz="3200" b="1" dirty="0" smtClean="0">
                <a:solidFill>
                  <a:srgbClr val="3A601B"/>
                </a:solidFill>
                <a:ea typeface="ＭＳ Ｐゴシック" pitchFamily="34" charset="-128"/>
              </a:rPr>
            </a:br>
            <a:r>
              <a:rPr kumimoji="1" lang="en-CA" sz="2000" b="1" dirty="0" smtClean="0">
                <a:solidFill>
                  <a:srgbClr val="3A601B"/>
                </a:solidFill>
                <a:ea typeface="ＭＳ Ｐゴシック" pitchFamily="34" charset="-128"/>
              </a:rPr>
              <a:t>(1% of methane oil and gas emissions)</a:t>
            </a:r>
            <a:endParaRPr kumimoji="1" lang="en-US" sz="2000" b="1" dirty="0">
              <a:solidFill>
                <a:srgbClr val="336600"/>
              </a:solidFill>
              <a:ea typeface="ＭＳ Ｐゴシック" pitchFamily="34" charset="-128"/>
            </a:endParaRPr>
          </a:p>
        </p:txBody>
      </p:sp>
      <p:graphicFrame>
        <p:nvGraphicFramePr>
          <p:cNvPr id="7" name="Content Placeholder 4"/>
          <p:cNvGraphicFramePr>
            <a:graphicFrameLocks/>
          </p:cNvGraphicFramePr>
          <p:nvPr>
            <p:extLst>
              <p:ext uri="{D42A27DB-BD31-4B8C-83A1-F6EECF244321}">
                <p14:modId xmlns:p14="http://schemas.microsoft.com/office/powerpoint/2010/main" val="2469482152"/>
              </p:ext>
            </p:extLst>
          </p:nvPr>
        </p:nvGraphicFramePr>
        <p:xfrm>
          <a:off x="914400" y="2317018"/>
          <a:ext cx="5562600" cy="2971800"/>
        </p:xfrm>
        <a:graphic>
          <a:graphicData uri="http://schemas.openxmlformats.org/drawingml/2006/table">
            <a:tbl>
              <a:tblPr firstRow="1" bandRow="1"/>
              <a:tblGrid>
                <a:gridCol w="1665659"/>
                <a:gridCol w="3896941"/>
              </a:tblGrid>
              <a:tr h="88532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Arial" panose="020B0604020202020204" pitchFamily="34" charset="0"/>
                          <a:cs typeface="Arial" panose="020B0604020202020204" pitchFamily="34" charset="0"/>
                        </a:rPr>
                        <a:t>Element</a:t>
                      </a:r>
                      <a:endParaRPr lang="en-US" sz="1400" dirty="0">
                        <a:solidFill>
                          <a:schemeClr val="tx1"/>
                        </a:solidFill>
                        <a:latin typeface="Arial" panose="020B0604020202020204" pitchFamily="34" charset="0"/>
                        <a:cs typeface="Arial" panose="020B0604020202020204" pitchFamily="34" charset="0"/>
                      </a:endParaRPr>
                    </a:p>
                  </a:txBody>
                  <a:tcPr marL="91456" marR="91456" marT="45693" marB="45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baseline="0" dirty="0" smtClean="0">
                          <a:latin typeface="Arial" panose="020B0604020202020204" pitchFamily="34" charset="0"/>
                          <a:cs typeface="Arial" panose="020B0604020202020204" pitchFamily="34" charset="0"/>
                        </a:rPr>
                        <a:t>Revised Proposed Approach</a:t>
                      </a:r>
                      <a:endParaRPr lang="en-US" sz="1400" dirty="0">
                        <a:solidFill>
                          <a:schemeClr val="tx1"/>
                        </a:solidFill>
                        <a:latin typeface="Arial" panose="020B0604020202020204" pitchFamily="34" charset="0"/>
                        <a:cs typeface="Arial" panose="020B0604020202020204" pitchFamily="34" charset="0"/>
                      </a:endParaRPr>
                    </a:p>
                  </a:txBody>
                  <a:tcPr marL="91456" marR="91456" marT="45693" marB="45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r>
              <a:tr h="5266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Coming Into Force</a:t>
                      </a:r>
                      <a:endParaRPr lang="en-US" sz="1400" dirty="0">
                        <a:solidFill>
                          <a:schemeClr val="tx1"/>
                        </a:solidFill>
                        <a:latin typeface="Arial" panose="020B0604020202020204" pitchFamily="34" charset="0"/>
                        <a:cs typeface="Arial" panose="020B0604020202020204" pitchFamily="34" charset="0"/>
                      </a:endParaRPr>
                    </a:p>
                  </a:txBody>
                  <a:tcPr marL="91456" marR="91456" marT="45693" marB="45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2020</a:t>
                      </a:r>
                      <a:endParaRPr lang="en-US" sz="1400" dirty="0">
                        <a:solidFill>
                          <a:schemeClr val="tx1"/>
                        </a:solidFill>
                        <a:latin typeface="Arial" panose="020B0604020202020204" pitchFamily="34" charset="0"/>
                        <a:cs typeface="Arial" panose="020B0604020202020204" pitchFamily="34" charset="0"/>
                      </a:endParaRPr>
                    </a:p>
                  </a:txBody>
                  <a:tcPr marL="91456" marR="91456" marT="45693" marB="45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7166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Coverage</a:t>
                      </a:r>
                      <a:endParaRPr lang="en-US" sz="1400" dirty="0">
                        <a:solidFill>
                          <a:schemeClr val="tx1"/>
                        </a:solidFill>
                        <a:latin typeface="Arial" panose="020B0604020202020204" pitchFamily="34" charset="0"/>
                        <a:cs typeface="Arial" panose="020B0604020202020204" pitchFamily="34" charset="0"/>
                      </a:endParaRPr>
                    </a:p>
                  </a:txBody>
                  <a:tcPr marL="91456" marR="91456" marT="45693" marB="45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baseline="0" dirty="0" smtClean="0">
                          <a:latin typeface="Arial" panose="020B0604020202020204" pitchFamily="34" charset="0"/>
                          <a:cs typeface="Arial" panose="020B0604020202020204" pitchFamily="34" charset="0"/>
                        </a:rPr>
                        <a:t>Fractured wells with high gas-to-oil ratios</a:t>
                      </a:r>
                      <a:endParaRPr lang="en-US" sz="1400" baseline="0" dirty="0" smtClean="0">
                        <a:solidFill>
                          <a:schemeClr val="tx1"/>
                        </a:solidFill>
                        <a:latin typeface="Arial" panose="020B0604020202020204" pitchFamily="34" charset="0"/>
                        <a:cs typeface="Arial" panose="020B0604020202020204" pitchFamily="34" charset="0"/>
                      </a:endParaRPr>
                    </a:p>
                  </a:txBody>
                  <a:tcPr marL="91456" marR="91456" marT="45693" marB="45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4215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Reduction Action</a:t>
                      </a:r>
                      <a:endParaRPr lang="en-US" sz="1400" dirty="0">
                        <a:solidFill>
                          <a:schemeClr val="tx1"/>
                        </a:solidFill>
                        <a:latin typeface="Arial" panose="020B0604020202020204" pitchFamily="34" charset="0"/>
                        <a:cs typeface="Arial" panose="020B0604020202020204" pitchFamily="34" charset="0"/>
                      </a:endParaRPr>
                    </a:p>
                  </a:txBody>
                  <a:tcPr marL="91456" marR="91456" marT="45693" marB="45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Conservation or Flaring</a:t>
                      </a:r>
                      <a:r>
                        <a:rPr lang="en-US" sz="1400" baseline="0" dirty="0" smtClean="0">
                          <a:latin typeface="Arial" panose="020B0604020202020204" pitchFamily="34" charset="0"/>
                          <a:cs typeface="Arial" panose="020B0604020202020204" pitchFamily="34" charset="0"/>
                        </a:rPr>
                        <a:t> / Clean Incineration</a:t>
                      </a:r>
                      <a:endParaRPr lang="en-US" sz="1400" dirty="0">
                        <a:solidFill>
                          <a:schemeClr val="tx1"/>
                        </a:solidFill>
                        <a:latin typeface="Arial" panose="020B0604020202020204" pitchFamily="34" charset="0"/>
                        <a:cs typeface="Arial" panose="020B0604020202020204" pitchFamily="34" charset="0"/>
                      </a:endParaRPr>
                    </a:p>
                  </a:txBody>
                  <a:tcPr marL="91456" marR="91456" marT="45693" marB="45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4215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Exemption</a:t>
                      </a:r>
                      <a:endParaRPr lang="en-US" sz="1400" dirty="0">
                        <a:solidFill>
                          <a:schemeClr val="tx1"/>
                        </a:solidFill>
                        <a:latin typeface="Arial" panose="020B0604020202020204" pitchFamily="34" charset="0"/>
                        <a:cs typeface="Arial" panose="020B0604020202020204" pitchFamily="34" charset="0"/>
                      </a:endParaRPr>
                    </a:p>
                  </a:txBody>
                  <a:tcPr marL="91456" marR="91456" marT="45693" marB="45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Alberta and British Columbia</a:t>
                      </a:r>
                      <a:endParaRPr lang="en-US" sz="1400" dirty="0">
                        <a:solidFill>
                          <a:schemeClr val="tx1"/>
                        </a:solidFill>
                        <a:latin typeface="Arial" panose="020B0604020202020204" pitchFamily="34" charset="0"/>
                        <a:cs typeface="Arial" panose="020B0604020202020204" pitchFamily="34" charset="0"/>
                      </a:endParaRPr>
                    </a:p>
                  </a:txBody>
                  <a:tcPr marL="91456" marR="91456" marT="45693" marB="456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bl>
          </a:graphicData>
        </a:graphic>
      </p:graphicFrame>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73" r="25709" b="7392"/>
          <a:stretch/>
        </p:blipFill>
        <p:spPr bwMode="auto">
          <a:xfrm>
            <a:off x="6598647" y="64770"/>
            <a:ext cx="2535102" cy="208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https://upload.wikimedia.org/wikipedia/commons/thumb/0/07/Wellhead_Bohrlochkopf.JPG/800px-Wellhead_Bohrlochkop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02" r="16028"/>
          <a:stretch/>
        </p:blipFill>
        <p:spPr bwMode="auto">
          <a:xfrm>
            <a:off x="6860358" y="2515138"/>
            <a:ext cx="2011680" cy="243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801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848600" cy="1143000"/>
          </a:xfrm>
        </p:spPr>
        <p:txBody>
          <a:bodyPr/>
          <a:lstStyle/>
          <a:p>
            <a:r>
              <a:rPr lang="en-CA" dirty="0" smtClean="0"/>
              <a:t>Collaborating with Partners and Stakeholders</a:t>
            </a:r>
            <a:endParaRPr lang="en-CA" dirty="0"/>
          </a:p>
        </p:txBody>
      </p:sp>
      <p:sp>
        <p:nvSpPr>
          <p:cNvPr id="3" name="Content Placeholder 2"/>
          <p:cNvSpPr>
            <a:spLocks noGrp="1"/>
          </p:cNvSpPr>
          <p:nvPr>
            <p:ph idx="1"/>
          </p:nvPr>
        </p:nvSpPr>
        <p:spPr>
          <a:xfrm>
            <a:off x="838200" y="1219200"/>
            <a:ext cx="8077200" cy="5181600"/>
          </a:xfrm>
        </p:spPr>
        <p:txBody>
          <a:bodyPr/>
          <a:lstStyle/>
          <a:p>
            <a:pPr marL="0" indent="0">
              <a:spcBef>
                <a:spcPts val="0"/>
              </a:spcBef>
              <a:spcAft>
                <a:spcPts val="300"/>
              </a:spcAft>
              <a:buNone/>
            </a:pPr>
            <a:r>
              <a:rPr lang="en-CA" sz="1800" b="1" dirty="0" smtClean="0"/>
              <a:t>Provinces/Territories</a:t>
            </a:r>
            <a:endParaRPr lang="en-US" sz="1800" b="1" dirty="0"/>
          </a:p>
          <a:p>
            <a:pPr>
              <a:spcBef>
                <a:spcPts val="0"/>
              </a:spcBef>
              <a:spcAft>
                <a:spcPts val="300"/>
              </a:spcAft>
            </a:pPr>
            <a:r>
              <a:rPr lang="en-US" sz="1600" dirty="0" smtClean="0"/>
              <a:t>Extensive </a:t>
            </a:r>
            <a:r>
              <a:rPr lang="en-US" sz="1600" dirty="0"/>
              <a:t>consultations with Western provinces to ensure coordinated action on methane and </a:t>
            </a:r>
            <a:r>
              <a:rPr lang="en-US" sz="1600" dirty="0" smtClean="0"/>
              <a:t>to inform development of </a:t>
            </a:r>
            <a:r>
              <a:rPr lang="en-US" sz="1600" dirty="0"/>
              <a:t>federal </a:t>
            </a:r>
            <a:r>
              <a:rPr lang="en-US" sz="1600" dirty="0" smtClean="0"/>
              <a:t>approach</a:t>
            </a:r>
            <a:endParaRPr lang="en-CA" sz="1600" dirty="0" smtClean="0"/>
          </a:p>
          <a:p>
            <a:pPr lvl="1">
              <a:spcBef>
                <a:spcPts val="0"/>
              </a:spcBef>
              <a:spcAft>
                <a:spcPts val="300"/>
              </a:spcAft>
            </a:pPr>
            <a:r>
              <a:rPr lang="en-CA" sz="1400" kern="1200" dirty="0" smtClean="0"/>
              <a:t>ECCC </a:t>
            </a:r>
            <a:r>
              <a:rPr lang="en-CA" sz="1400" kern="1200" dirty="0"/>
              <a:t>negotiated a </a:t>
            </a:r>
            <a:r>
              <a:rPr lang="en-CA" sz="1400" kern="1200" dirty="0" smtClean="0"/>
              <a:t>“co-development framework” to </a:t>
            </a:r>
            <a:r>
              <a:rPr lang="en-CA" sz="1400" kern="1200" dirty="0"/>
              <a:t>facilitate </a:t>
            </a:r>
            <a:r>
              <a:rPr lang="en-CA" sz="1400" kern="1200" dirty="0" smtClean="0"/>
              <a:t>discussions </a:t>
            </a:r>
          </a:p>
          <a:p>
            <a:pPr lvl="1">
              <a:spcBef>
                <a:spcPts val="0"/>
              </a:spcBef>
              <a:spcAft>
                <a:spcPts val="300"/>
              </a:spcAft>
            </a:pPr>
            <a:r>
              <a:rPr lang="en-CA" sz="1400" kern="1200" dirty="0" smtClean="0"/>
              <a:t>As a result, key changes made to original ECCC proposal, including adjusting proposed coming into force dates to facilitate potential for equivalency or </a:t>
            </a:r>
            <a:r>
              <a:rPr lang="en-CA" sz="1400" kern="1200" dirty="0"/>
              <a:t>administrative </a:t>
            </a:r>
            <a:r>
              <a:rPr lang="en-CA" sz="1400" kern="1200" dirty="0" smtClean="0"/>
              <a:t>agreements</a:t>
            </a:r>
          </a:p>
          <a:p>
            <a:pPr>
              <a:spcBef>
                <a:spcPts val="0"/>
              </a:spcBef>
              <a:spcAft>
                <a:spcPts val="300"/>
              </a:spcAft>
            </a:pPr>
            <a:r>
              <a:rPr lang="en-CA" sz="1600" kern="1200" dirty="0" smtClean="0"/>
              <a:t>ECCC working with NS and NL governments, offshore boards </a:t>
            </a:r>
            <a:r>
              <a:rPr lang="en-CA" sz="1600" kern="1200" dirty="0"/>
              <a:t>and industry </a:t>
            </a:r>
            <a:r>
              <a:rPr lang="en-CA" sz="1600" kern="1200" dirty="0" smtClean="0"/>
              <a:t>regarding implementation of the requirements offshore</a:t>
            </a:r>
            <a:endParaRPr lang="en-CA" sz="1600" kern="1200" dirty="0"/>
          </a:p>
          <a:p>
            <a:pPr marL="0" indent="0">
              <a:spcBef>
                <a:spcPts val="0"/>
              </a:spcBef>
              <a:spcAft>
                <a:spcPts val="300"/>
              </a:spcAft>
              <a:buNone/>
            </a:pPr>
            <a:r>
              <a:rPr lang="en-US" sz="1800" b="1" dirty="0"/>
              <a:t>Industry</a:t>
            </a:r>
          </a:p>
          <a:p>
            <a:pPr>
              <a:spcBef>
                <a:spcPts val="0"/>
              </a:spcBef>
              <a:spcAft>
                <a:spcPts val="600"/>
              </a:spcAft>
            </a:pPr>
            <a:r>
              <a:rPr lang="en-US" sz="1600" dirty="0"/>
              <a:t>ECCC actively worked with </a:t>
            </a:r>
            <a:r>
              <a:rPr lang="en-US" sz="1600" dirty="0" smtClean="0"/>
              <a:t>industry </a:t>
            </a:r>
            <a:r>
              <a:rPr lang="en-US" sz="1600" dirty="0"/>
              <a:t>on regulatory approach and adjusted proposed coming into force dates, providing more lead time for industry to plan for changes and spread out costs over </a:t>
            </a:r>
            <a:r>
              <a:rPr lang="en-US" sz="1600" dirty="0" smtClean="0"/>
              <a:t>time</a:t>
            </a:r>
          </a:p>
          <a:p>
            <a:pPr marL="0" indent="0">
              <a:spcBef>
                <a:spcPts val="0"/>
              </a:spcBef>
              <a:spcAft>
                <a:spcPts val="300"/>
              </a:spcAft>
              <a:buNone/>
            </a:pPr>
            <a:r>
              <a:rPr lang="en-CA" sz="1800" b="1" dirty="0" smtClean="0"/>
              <a:t>ENGOs</a:t>
            </a:r>
          </a:p>
          <a:p>
            <a:pPr>
              <a:spcBef>
                <a:spcPts val="0"/>
              </a:spcBef>
              <a:spcAft>
                <a:spcPts val="600"/>
              </a:spcAft>
            </a:pPr>
            <a:r>
              <a:rPr lang="en-CA" sz="1600" dirty="0" smtClean="0"/>
              <a:t>Extensive </a:t>
            </a:r>
            <a:r>
              <a:rPr lang="en-CA" sz="1600" dirty="0"/>
              <a:t>consultation with </a:t>
            </a:r>
            <a:r>
              <a:rPr lang="en-CA" sz="1600" dirty="0" smtClean="0"/>
              <a:t>environmental</a:t>
            </a:r>
            <a:r>
              <a:rPr lang="en-US" sz="1600" dirty="0" smtClean="0"/>
              <a:t> organizations, </a:t>
            </a:r>
            <a:r>
              <a:rPr lang="en-US" sz="1600" dirty="0"/>
              <a:t>such as the </a:t>
            </a:r>
            <a:r>
              <a:rPr lang="en-US" sz="1600" dirty="0" smtClean="0"/>
              <a:t>Pembina Institute, </a:t>
            </a:r>
            <a:r>
              <a:rPr lang="en-US" sz="1600" dirty="0"/>
              <a:t>Environmental Defense </a:t>
            </a:r>
            <a:r>
              <a:rPr lang="en-US" sz="1600" dirty="0" smtClean="0"/>
              <a:t>Fund and </a:t>
            </a:r>
            <a:r>
              <a:rPr lang="en-US" sz="1600" dirty="0"/>
              <a:t>Clean Air Task </a:t>
            </a:r>
            <a:r>
              <a:rPr lang="en-US" sz="1600" dirty="0" smtClean="0"/>
              <a:t>Force</a:t>
            </a:r>
            <a:endParaRPr lang="en-CA" sz="1600" dirty="0"/>
          </a:p>
          <a:p>
            <a:pPr marL="0" lvl="1" indent="0">
              <a:spcBef>
                <a:spcPts val="0"/>
              </a:spcBef>
              <a:spcAft>
                <a:spcPts val="300"/>
              </a:spcAft>
              <a:buClr>
                <a:srgbClr val="FF0000"/>
              </a:buClr>
              <a:buSzPct val="120000"/>
              <a:buNone/>
            </a:pPr>
            <a:r>
              <a:rPr lang="en-CA" sz="1800" b="1" dirty="0"/>
              <a:t>Indigenous Peoples</a:t>
            </a:r>
          </a:p>
          <a:p>
            <a:pPr marL="287338" lvl="1">
              <a:spcBef>
                <a:spcPts val="0"/>
              </a:spcBef>
              <a:spcAft>
                <a:spcPts val="0"/>
              </a:spcAft>
              <a:buClr>
                <a:srgbClr val="FF0000"/>
              </a:buClr>
              <a:buSzPct val="120000"/>
              <a:buChar char="•"/>
            </a:pPr>
            <a:r>
              <a:rPr lang="en-CA" sz="1600" dirty="0"/>
              <a:t>ECCC met with the key groups with a focus on First Nations oil and gas issues such as the Indian Resource Council and Indian Oil and Gas Canada to explain the draft proposed regulations in detail</a:t>
            </a:r>
          </a:p>
          <a:p>
            <a:pPr>
              <a:spcAft>
                <a:spcPts val="600"/>
              </a:spcAft>
            </a:pPr>
            <a:endParaRPr lang="en-CA" sz="1700" dirty="0" smtClean="0"/>
          </a:p>
          <a:p>
            <a:pPr>
              <a:spcAft>
                <a:spcPts val="600"/>
              </a:spcAft>
            </a:pPr>
            <a:endParaRPr lang="en-CA" sz="1700" dirty="0" smtClean="0"/>
          </a:p>
        </p:txBody>
      </p:sp>
    </p:spTree>
    <p:extLst>
      <p:ext uri="{BB962C8B-B14F-4D97-AF65-F5344CB8AC3E}">
        <p14:creationId xmlns:p14="http://schemas.microsoft.com/office/powerpoint/2010/main" val="499485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1850" y="152400"/>
            <a:ext cx="7931150" cy="1143000"/>
          </a:xfrm>
        </p:spPr>
        <p:txBody>
          <a:bodyPr/>
          <a:lstStyle/>
          <a:p>
            <a:r>
              <a:rPr lang="en-CA" altLang="en-US" b="1" dirty="0" smtClean="0">
                <a:solidFill>
                  <a:srgbClr val="25652D"/>
                </a:solidFill>
                <a:latin typeface="Arial" charset="0"/>
                <a:cs typeface="Arial" charset="0"/>
              </a:rPr>
              <a:t>Anticipated Costs and Benefits</a:t>
            </a:r>
          </a:p>
        </p:txBody>
      </p:sp>
      <p:sp>
        <p:nvSpPr>
          <p:cNvPr id="21507" name="Content Placeholder 2"/>
          <p:cNvSpPr>
            <a:spLocks noGrp="1"/>
          </p:cNvSpPr>
          <p:nvPr>
            <p:ph idx="1"/>
          </p:nvPr>
        </p:nvSpPr>
        <p:spPr>
          <a:xfrm>
            <a:off x="728663" y="1295400"/>
            <a:ext cx="8415337" cy="5143500"/>
          </a:xfrm>
        </p:spPr>
        <p:txBody>
          <a:bodyPr/>
          <a:lstStyle/>
          <a:p>
            <a:pPr>
              <a:buClr>
                <a:srgbClr val="FF0000"/>
              </a:buClr>
            </a:pPr>
            <a:r>
              <a:rPr lang="en-US" altLang="en-US" sz="1600" dirty="0" smtClean="0">
                <a:latin typeface="Arial" charset="0"/>
                <a:cs typeface="Arial" charset="0"/>
              </a:rPr>
              <a:t>Reducing methane is </a:t>
            </a:r>
            <a:r>
              <a:rPr lang="en-US" altLang="en-US" sz="1600" b="1" dirty="0" smtClean="0">
                <a:latin typeface="Arial" charset="0"/>
                <a:cs typeface="Arial" charset="0"/>
              </a:rPr>
              <a:t>lowest cost GHG-related abatement opportunity </a:t>
            </a:r>
            <a:r>
              <a:rPr lang="en-US" altLang="en-US" sz="1600" dirty="0" smtClean="0">
                <a:latin typeface="Arial" charset="0"/>
                <a:cs typeface="Arial" charset="0"/>
              </a:rPr>
              <a:t>in energy sector</a:t>
            </a:r>
          </a:p>
          <a:p>
            <a:pPr lvl="1">
              <a:spcAft>
                <a:spcPts val="300"/>
              </a:spcAft>
            </a:pPr>
            <a:r>
              <a:rPr lang="en-CA" sz="1600" dirty="0">
                <a:latin typeface="Arial" charset="0"/>
                <a:cs typeface="Arial" charset="0"/>
              </a:rPr>
              <a:t>EDF / ICF: </a:t>
            </a:r>
            <a:r>
              <a:rPr lang="en-CA" sz="1600" dirty="0" smtClean="0">
                <a:latin typeface="Arial" charset="0"/>
                <a:cs typeface="Arial" charset="0"/>
              </a:rPr>
              <a:t>estimated average cost: C$2.76/tonne CO</a:t>
            </a:r>
            <a:r>
              <a:rPr lang="en-CA" altLang="en-US" sz="1600" baseline="-25000" dirty="0">
                <a:latin typeface="Arial" charset="0"/>
                <a:cs typeface="Arial" charset="0"/>
              </a:rPr>
              <a:t>2</a:t>
            </a:r>
            <a:r>
              <a:rPr lang="en-CA" sz="1600" dirty="0" smtClean="0">
                <a:latin typeface="Arial" charset="0"/>
                <a:cs typeface="Arial" charset="0"/>
              </a:rPr>
              <a:t>e</a:t>
            </a:r>
            <a:endParaRPr lang="en-CA" sz="1600" dirty="0">
              <a:latin typeface="Arial" charset="0"/>
              <a:cs typeface="Arial" charset="0"/>
            </a:endParaRPr>
          </a:p>
          <a:p>
            <a:pPr lvl="1">
              <a:spcAft>
                <a:spcPts val="600"/>
              </a:spcAft>
            </a:pPr>
            <a:r>
              <a:rPr lang="en-CA" sz="1600" dirty="0" smtClean="0">
                <a:latin typeface="Arial" charset="0"/>
                <a:cs typeface="Arial" charset="0"/>
              </a:rPr>
              <a:t>ECCC:  estimates average cost: C$10/tonne CO</a:t>
            </a:r>
            <a:r>
              <a:rPr lang="en-CA" altLang="en-US" sz="1600" baseline="-25000" dirty="0">
                <a:latin typeface="Arial" charset="0"/>
                <a:cs typeface="Arial" charset="0"/>
              </a:rPr>
              <a:t>2</a:t>
            </a:r>
            <a:r>
              <a:rPr lang="en-CA" sz="1600" dirty="0" smtClean="0">
                <a:latin typeface="Arial" charset="0"/>
                <a:cs typeface="Arial" charset="0"/>
              </a:rPr>
              <a:t>e </a:t>
            </a:r>
            <a:endParaRPr lang="en-CA" sz="1600" dirty="0">
              <a:latin typeface="Arial" charset="0"/>
              <a:cs typeface="Arial" charset="0"/>
            </a:endParaRPr>
          </a:p>
          <a:p>
            <a:pPr>
              <a:spcAft>
                <a:spcPts val="600"/>
              </a:spcAft>
            </a:pPr>
            <a:r>
              <a:rPr lang="en-CA" sz="1600" b="1" dirty="0" smtClean="0">
                <a:latin typeface="Arial" charset="0"/>
                <a:cs typeface="Arial" charset="0"/>
              </a:rPr>
              <a:t>Significant air quality co-benefits</a:t>
            </a:r>
            <a:r>
              <a:rPr lang="en-CA" sz="1600" dirty="0" smtClean="0">
                <a:latin typeface="Arial" charset="0"/>
                <a:cs typeface="Arial" charset="0"/>
              </a:rPr>
              <a:t> from the VOC reductions this regulation will bring about (not factored into the cost analysis)</a:t>
            </a:r>
            <a:endParaRPr lang="en-CA" sz="1600" dirty="0">
              <a:latin typeface="Arial" charset="0"/>
              <a:cs typeface="Arial" charset="0"/>
            </a:endParaRPr>
          </a:p>
          <a:p>
            <a:pPr>
              <a:buClr>
                <a:srgbClr val="FF0000"/>
              </a:buClr>
            </a:pPr>
            <a:r>
              <a:rPr lang="en-US" altLang="en-US" sz="1600" b="1" dirty="0" smtClean="0">
                <a:latin typeface="Arial" charset="0"/>
                <a:cs typeface="Arial" charset="0"/>
              </a:rPr>
              <a:t>Avoided climate change damages </a:t>
            </a:r>
            <a:r>
              <a:rPr lang="en-US" altLang="en-US" sz="1600" dirty="0" smtClean="0">
                <a:latin typeface="Arial" charset="0"/>
                <a:cs typeface="Arial" charset="0"/>
              </a:rPr>
              <a:t>expected for proposed reductions are valued at $13.4 billion over 2018-2035 (</a:t>
            </a:r>
            <a:r>
              <a:rPr lang="en-CA" altLang="en-US" sz="1600" dirty="0" smtClean="0">
                <a:latin typeface="Arial" charset="0"/>
                <a:cs typeface="Arial" charset="0"/>
              </a:rPr>
              <a:t>reduction </a:t>
            </a:r>
            <a:r>
              <a:rPr lang="en-CA" altLang="en-US" sz="1600" dirty="0">
                <a:latin typeface="Arial" charset="0"/>
                <a:cs typeface="Arial" charset="0"/>
              </a:rPr>
              <a:t>of 282 megatonnes of </a:t>
            </a:r>
            <a:r>
              <a:rPr lang="en-CA" altLang="en-US" sz="1600" dirty="0" smtClean="0">
                <a:latin typeface="Arial" charset="0"/>
                <a:cs typeface="Arial" charset="0"/>
              </a:rPr>
              <a:t>CO</a:t>
            </a:r>
            <a:r>
              <a:rPr lang="en-CA" altLang="en-US" sz="1600" baseline="-25000" dirty="0" smtClean="0">
                <a:latin typeface="Arial" charset="0"/>
                <a:cs typeface="Arial" charset="0"/>
              </a:rPr>
              <a:t>2</a:t>
            </a:r>
            <a:r>
              <a:rPr lang="en-CA" altLang="en-US" sz="1600" dirty="0" smtClean="0">
                <a:latin typeface="Arial" charset="0"/>
                <a:cs typeface="Arial" charset="0"/>
              </a:rPr>
              <a:t>e)</a:t>
            </a:r>
            <a:endParaRPr lang="en-US" altLang="en-US" sz="1600" dirty="0" smtClean="0">
              <a:latin typeface="Arial" charset="0"/>
              <a:cs typeface="Arial" charset="0"/>
            </a:endParaRPr>
          </a:p>
          <a:p>
            <a:pPr>
              <a:spcAft>
                <a:spcPts val="600"/>
              </a:spcAft>
              <a:buClr>
                <a:srgbClr val="FF0000"/>
              </a:buClr>
            </a:pPr>
            <a:r>
              <a:rPr lang="en-US" altLang="en-US" sz="1600" dirty="0" smtClean="0">
                <a:latin typeface="Arial" charset="0"/>
                <a:cs typeface="Arial" charset="0"/>
              </a:rPr>
              <a:t>Value of </a:t>
            </a:r>
            <a:r>
              <a:rPr lang="en-US" altLang="en-US" sz="1600" b="1" dirty="0" smtClean="0">
                <a:latin typeface="Arial" charset="0"/>
                <a:cs typeface="Arial" charset="0"/>
              </a:rPr>
              <a:t>conserved gas </a:t>
            </a:r>
            <a:r>
              <a:rPr lang="en-US" altLang="en-US" sz="1600" dirty="0" smtClean="0">
                <a:latin typeface="Arial" charset="0"/>
                <a:cs typeface="Arial" charset="0"/>
              </a:rPr>
              <a:t>estimated at $1.6 billion over this period </a:t>
            </a:r>
          </a:p>
          <a:p>
            <a:pPr>
              <a:spcAft>
                <a:spcPts val="600"/>
              </a:spcAft>
              <a:buClr>
                <a:srgbClr val="FF0000"/>
              </a:buClr>
            </a:pPr>
            <a:r>
              <a:rPr lang="en-US" altLang="en-US" sz="1600" dirty="0" smtClean="0">
                <a:latin typeface="Arial" charset="0"/>
                <a:cs typeface="Arial" charset="0"/>
              </a:rPr>
              <a:t>The currently wasted gas equals amount used in SK for home heating</a:t>
            </a:r>
          </a:p>
          <a:p>
            <a:pPr>
              <a:spcAft>
                <a:spcPts val="600"/>
              </a:spcAft>
            </a:pPr>
            <a:r>
              <a:rPr lang="en-US" altLang="en-US" sz="1600" dirty="0" smtClean="0">
                <a:latin typeface="Arial" charset="0"/>
                <a:cs typeface="Arial" charset="0"/>
              </a:rPr>
              <a:t>The proposed regulation is similar to, or less stringent than, existing </a:t>
            </a:r>
            <a:r>
              <a:rPr lang="en-US" altLang="en-US" sz="1600" dirty="0">
                <a:latin typeface="Arial" charset="0"/>
                <a:cs typeface="Arial" charset="0"/>
              </a:rPr>
              <a:t>US Federal and State </a:t>
            </a:r>
            <a:r>
              <a:rPr lang="en-US" altLang="en-US" sz="1600" dirty="0" smtClean="0">
                <a:latin typeface="Arial" charset="0"/>
                <a:cs typeface="Arial" charset="0"/>
              </a:rPr>
              <a:t>regulations, whose coverage of total production is much greater than Canada’s </a:t>
            </a:r>
          </a:p>
          <a:p>
            <a:pPr>
              <a:buClr>
                <a:srgbClr val="FF0000"/>
              </a:buClr>
            </a:pPr>
            <a:r>
              <a:rPr lang="en-US" altLang="en-US" sz="1600" b="1" dirty="0" smtClean="0">
                <a:latin typeface="Arial" charset="0"/>
                <a:cs typeface="Arial" charset="0"/>
              </a:rPr>
              <a:t>Costs</a:t>
            </a:r>
            <a:r>
              <a:rPr lang="en-US" altLang="en-US" sz="1600" dirty="0" smtClean="0">
                <a:latin typeface="Arial" charset="0"/>
                <a:cs typeface="Arial" charset="0"/>
              </a:rPr>
              <a:t> for oil and gas industry estimated at $3.3 billion over the same period</a:t>
            </a:r>
          </a:p>
          <a:p>
            <a:pPr lvl="1">
              <a:buClrTx/>
            </a:pPr>
            <a:r>
              <a:rPr lang="en-US" altLang="en-US" sz="1600" dirty="0" smtClean="0">
                <a:latin typeface="Arial" charset="0"/>
                <a:cs typeface="Arial" charset="0"/>
              </a:rPr>
              <a:t>0.4% of estimated cumulative industry expenditures ($700 billion) over 2018-2035</a:t>
            </a:r>
          </a:p>
          <a:p>
            <a:pPr>
              <a:buClr>
                <a:srgbClr val="FF0000"/>
              </a:buClr>
            </a:pPr>
            <a:r>
              <a:rPr lang="en-US" altLang="en-US" sz="1600" dirty="0" smtClean="0">
                <a:latin typeface="Arial" charset="0"/>
                <a:cs typeface="Arial" charset="0"/>
              </a:rPr>
              <a:t>Expected net </a:t>
            </a:r>
            <a:r>
              <a:rPr lang="en-US" altLang="en-US" sz="1600" b="1" dirty="0" smtClean="0">
                <a:latin typeface="Arial" charset="0"/>
                <a:cs typeface="Arial" charset="0"/>
              </a:rPr>
              <a:t>benefits</a:t>
            </a:r>
            <a:r>
              <a:rPr lang="en-US" altLang="en-US" sz="1600" dirty="0" smtClean="0">
                <a:latin typeface="Arial" charset="0"/>
                <a:cs typeface="Arial" charset="0"/>
              </a:rPr>
              <a:t> of </a:t>
            </a:r>
            <a:r>
              <a:rPr lang="en-US" altLang="en-US" sz="1600" b="1" dirty="0" smtClean="0">
                <a:solidFill>
                  <a:srgbClr val="1D3A00"/>
                </a:solidFill>
                <a:latin typeface="Arial" charset="0"/>
                <a:cs typeface="Arial" charset="0"/>
              </a:rPr>
              <a:t>$11.7 billion over 2018-2035</a:t>
            </a:r>
          </a:p>
          <a:p>
            <a:pPr lvl="1">
              <a:buClr>
                <a:srgbClr val="FF0000"/>
              </a:buClr>
            </a:pPr>
            <a:endParaRPr lang="en-CA" altLang="en-US" sz="1600" dirty="0" smtClean="0">
              <a:latin typeface="Arial" charset="0"/>
              <a:cs typeface="Arial" charset="0"/>
            </a:endParaRPr>
          </a:p>
        </p:txBody>
      </p:sp>
    </p:spTree>
    <p:extLst>
      <p:ext uri="{BB962C8B-B14F-4D97-AF65-F5344CB8AC3E}">
        <p14:creationId xmlns:p14="http://schemas.microsoft.com/office/powerpoint/2010/main" val="2678026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229600" cy="4525963"/>
          </a:xfrm>
        </p:spPr>
        <p:txBody>
          <a:bodyPr/>
          <a:lstStyle/>
          <a:p>
            <a:pPr marL="0" indent="0" algn="ctr">
              <a:buNone/>
            </a:pPr>
            <a:endParaRPr lang="en-CA" dirty="0" smtClean="0"/>
          </a:p>
          <a:p>
            <a:pPr marL="0" indent="0" algn="ctr">
              <a:buNone/>
            </a:pPr>
            <a:endParaRPr lang="en-CA" dirty="0"/>
          </a:p>
          <a:p>
            <a:pPr marL="0" indent="0" algn="ctr">
              <a:buNone/>
            </a:pPr>
            <a:endParaRPr lang="en-CA" dirty="0" smtClean="0"/>
          </a:p>
          <a:p>
            <a:pPr marL="0" indent="0" algn="ctr">
              <a:buNone/>
            </a:pPr>
            <a:r>
              <a:rPr lang="en-CA" sz="3600" b="1" dirty="0" smtClean="0">
                <a:solidFill>
                  <a:srgbClr val="1D3A00"/>
                </a:solidFill>
              </a:rPr>
              <a:t>PROPOSED VOC </a:t>
            </a:r>
          </a:p>
          <a:p>
            <a:pPr marL="0" indent="0" algn="ctr">
              <a:buNone/>
            </a:pPr>
            <a:r>
              <a:rPr lang="en-CA" sz="3600" b="1" dirty="0" smtClean="0">
                <a:solidFill>
                  <a:srgbClr val="1D3A00"/>
                </a:solidFill>
              </a:rPr>
              <a:t>REGULATIONS</a:t>
            </a:r>
            <a:endParaRPr lang="en-US" sz="3600" b="1" dirty="0">
              <a:solidFill>
                <a:srgbClr val="1D3A00"/>
              </a:solidFill>
            </a:endParaRPr>
          </a:p>
        </p:txBody>
      </p:sp>
    </p:spTree>
    <p:extLst>
      <p:ext uri="{BB962C8B-B14F-4D97-AF65-F5344CB8AC3E}">
        <p14:creationId xmlns:p14="http://schemas.microsoft.com/office/powerpoint/2010/main" val="4182479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99176" cy="990600"/>
          </a:xfrm>
        </p:spPr>
        <p:txBody>
          <a:bodyPr/>
          <a:lstStyle/>
          <a:p>
            <a:r>
              <a:rPr lang="en-US" sz="3200" dirty="0" smtClean="0"/>
              <a:t>Volatile Organic Compounds (VOCs)</a:t>
            </a:r>
            <a:endParaRPr lang="en-US" sz="3200" dirty="0"/>
          </a:p>
        </p:txBody>
      </p:sp>
      <p:sp>
        <p:nvSpPr>
          <p:cNvPr id="3" name="Content Placeholder 2"/>
          <p:cNvSpPr>
            <a:spLocks noGrp="1"/>
          </p:cNvSpPr>
          <p:nvPr>
            <p:ph idx="1"/>
          </p:nvPr>
        </p:nvSpPr>
        <p:spPr>
          <a:xfrm>
            <a:off x="827584" y="1340768"/>
            <a:ext cx="8087816" cy="4525963"/>
          </a:xfrm>
        </p:spPr>
        <p:txBody>
          <a:bodyPr/>
          <a:lstStyle/>
          <a:p>
            <a:pPr eaLnBrk="1" hangingPunct="1">
              <a:spcAft>
                <a:spcPts val="600"/>
              </a:spcAft>
              <a:buFont typeface="Arial" charset="0"/>
              <a:buChar char="•"/>
              <a:defRPr/>
            </a:pPr>
            <a:r>
              <a:rPr lang="en-US" sz="1800" dirty="0" smtClean="0"/>
              <a:t>Canada </a:t>
            </a:r>
            <a:r>
              <a:rPr lang="en-US" sz="1800" dirty="0"/>
              <a:t>is taking action to improve air quality</a:t>
            </a:r>
            <a:r>
              <a:rPr lang="en-US" sz="1800" b="1" dirty="0"/>
              <a:t> </a:t>
            </a:r>
            <a:r>
              <a:rPr lang="en-US" sz="1800" dirty="0"/>
              <a:t>by limiting releases of </a:t>
            </a:r>
            <a:r>
              <a:rPr lang="en-US" sz="1800" dirty="0" smtClean="0"/>
              <a:t>VOCs from large downstream oil and gas facilities, such as refineries, upgraders as well as some petrochemical facilities </a:t>
            </a:r>
          </a:p>
          <a:p>
            <a:pPr eaLnBrk="1" hangingPunct="1">
              <a:spcAft>
                <a:spcPts val="600"/>
              </a:spcAft>
              <a:buFont typeface="Arial" charset="0"/>
              <a:buChar char="•"/>
              <a:defRPr/>
            </a:pPr>
            <a:r>
              <a:rPr lang="en-US" sz="1800" dirty="0" smtClean="0"/>
              <a:t>VOCs are air pollutants that contribute </a:t>
            </a:r>
            <a:r>
              <a:rPr lang="en-US" sz="1800" dirty="0"/>
              <a:t>to the formation of smog, which is known to have adverse effects on human health and the environment</a:t>
            </a:r>
          </a:p>
          <a:p>
            <a:pPr eaLnBrk="1" hangingPunct="1">
              <a:spcAft>
                <a:spcPts val="300"/>
              </a:spcAft>
              <a:buFont typeface="Arial" charset="0"/>
              <a:buChar char="•"/>
              <a:defRPr/>
            </a:pPr>
            <a:r>
              <a:rPr lang="en-CA" sz="1800" dirty="0" smtClean="0"/>
              <a:t>A group </a:t>
            </a:r>
            <a:r>
              <a:rPr lang="en-CA" sz="1800" dirty="0"/>
              <a:t>of VOCs called </a:t>
            </a:r>
            <a:r>
              <a:rPr lang="en-CA" sz="1800" dirty="0" smtClean="0"/>
              <a:t>“petroleum </a:t>
            </a:r>
            <a:r>
              <a:rPr lang="en-CA" sz="1800" dirty="0"/>
              <a:t>and refinery </a:t>
            </a:r>
            <a:r>
              <a:rPr lang="en-CA" sz="1800" dirty="0" smtClean="0"/>
              <a:t>gases”</a:t>
            </a:r>
            <a:r>
              <a:rPr lang="en-CA" sz="1800" b="1" dirty="0" smtClean="0"/>
              <a:t> </a:t>
            </a:r>
            <a:r>
              <a:rPr lang="en-CA" sz="1800" dirty="0" smtClean="0"/>
              <a:t>pose </a:t>
            </a:r>
            <a:r>
              <a:rPr lang="en-CA" sz="1800" dirty="0"/>
              <a:t>a particular risk to Canadians’ health because they may contain carcinogenic </a:t>
            </a:r>
            <a:r>
              <a:rPr lang="en-CA" sz="1800" dirty="0" smtClean="0"/>
              <a:t>substances, </a:t>
            </a:r>
            <a:r>
              <a:rPr lang="en-CA" sz="1800" dirty="0"/>
              <a:t>such as benzene and </a:t>
            </a:r>
            <a:r>
              <a:rPr lang="en-CA" sz="1800" dirty="0" smtClean="0"/>
              <a:t>1,3-butadiene</a:t>
            </a:r>
            <a:endParaRPr lang="en-CA" sz="1800" dirty="0"/>
          </a:p>
          <a:p>
            <a:pPr lvl="1">
              <a:spcBef>
                <a:spcPts val="0"/>
              </a:spcBef>
              <a:spcAft>
                <a:spcPts val="300"/>
              </a:spcAft>
              <a:defRPr/>
            </a:pPr>
            <a:r>
              <a:rPr lang="en-CA" sz="1600" dirty="0" smtClean="0"/>
              <a:t>These gases were declared toxic to human health by Government of Canada as Canadians living and working in the vicinity of certain oil and gas facilities can be exposed to them</a:t>
            </a:r>
          </a:p>
          <a:p>
            <a:pPr lvl="1">
              <a:spcBef>
                <a:spcPts val="0"/>
              </a:spcBef>
              <a:spcAft>
                <a:spcPts val="300"/>
              </a:spcAft>
              <a:defRPr/>
            </a:pPr>
            <a:r>
              <a:rPr lang="en-CA" sz="1600" dirty="0" smtClean="0"/>
              <a:t>Government of Canada has a legal obligation to take steps to reduce the risks to Canadians</a:t>
            </a:r>
          </a:p>
          <a:p>
            <a:pPr>
              <a:spcBef>
                <a:spcPts val="0"/>
              </a:spcBef>
              <a:spcAft>
                <a:spcPts val="300"/>
              </a:spcAft>
              <a:defRPr/>
            </a:pPr>
            <a:endParaRPr lang="en-CA" sz="1800" dirty="0"/>
          </a:p>
        </p:txBody>
      </p:sp>
    </p:spTree>
    <p:extLst>
      <p:ext uri="{BB962C8B-B14F-4D97-AF65-F5344CB8AC3E}">
        <p14:creationId xmlns:p14="http://schemas.microsoft.com/office/powerpoint/2010/main" val="2940805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499176" cy="1143000"/>
          </a:xfrm>
        </p:spPr>
        <p:txBody>
          <a:bodyPr/>
          <a:lstStyle/>
          <a:p>
            <a:r>
              <a:rPr lang="en-US" sz="3200" dirty="0" smtClean="0">
                <a:latin typeface="+mn-lt"/>
              </a:rPr>
              <a:t>Proposed Regulatory Coverage</a:t>
            </a:r>
            <a:endParaRPr lang="en-US" sz="3200" dirty="0">
              <a:latin typeface="+mn-lt"/>
            </a:endParaRPr>
          </a:p>
        </p:txBody>
      </p:sp>
      <p:sp>
        <p:nvSpPr>
          <p:cNvPr id="3" name="Content Placeholder 2"/>
          <p:cNvSpPr>
            <a:spLocks noGrp="1"/>
          </p:cNvSpPr>
          <p:nvPr>
            <p:ph idx="1"/>
          </p:nvPr>
        </p:nvSpPr>
        <p:spPr>
          <a:xfrm>
            <a:off x="827584" y="1340768"/>
            <a:ext cx="7935416" cy="4525963"/>
          </a:xfrm>
        </p:spPr>
        <p:txBody>
          <a:bodyPr/>
          <a:lstStyle/>
          <a:p>
            <a:pPr eaLnBrk="1" hangingPunct="1">
              <a:spcAft>
                <a:spcPts val="600"/>
              </a:spcAft>
              <a:buFont typeface="Arial" charset="0"/>
              <a:buChar char="•"/>
              <a:defRPr/>
            </a:pPr>
            <a:r>
              <a:rPr lang="en-CA" sz="1800" dirty="0"/>
              <a:t>The proposed regulations would limit releases of </a:t>
            </a:r>
            <a:r>
              <a:rPr lang="en-CA" sz="1800" dirty="0" smtClean="0"/>
              <a:t>VOCs – including petroleum and refinery gases </a:t>
            </a:r>
            <a:r>
              <a:rPr lang="en-US" sz="1800" dirty="0" smtClean="0"/>
              <a:t>– from large petroleum </a:t>
            </a:r>
            <a:r>
              <a:rPr lang="en-US" sz="1800" dirty="0"/>
              <a:t>and petrochemical facilities </a:t>
            </a:r>
            <a:endParaRPr lang="en-US" sz="1800" dirty="0" smtClean="0"/>
          </a:p>
          <a:p>
            <a:pPr lvl="1">
              <a:spcBef>
                <a:spcPts val="0"/>
              </a:spcBef>
              <a:spcAft>
                <a:spcPts val="600"/>
              </a:spcAft>
              <a:defRPr/>
            </a:pPr>
            <a:r>
              <a:rPr lang="en-US" sz="1600" dirty="0" smtClean="0"/>
              <a:t>Would </a:t>
            </a:r>
            <a:r>
              <a:rPr lang="en-US" sz="1600" dirty="0"/>
              <a:t>apply to 18 petroleum refineries, 6 oil sands upgraders and 2 petrochemical facilities across Canada </a:t>
            </a:r>
          </a:p>
          <a:p>
            <a:pPr eaLnBrk="1" hangingPunct="1">
              <a:spcAft>
                <a:spcPts val="600"/>
              </a:spcAft>
              <a:buFont typeface="Arial" charset="0"/>
              <a:buChar char="•"/>
              <a:defRPr/>
            </a:pPr>
            <a:r>
              <a:rPr lang="en-US" sz="1800" dirty="0" smtClean="0"/>
              <a:t>These facilities would be required to put in place:</a:t>
            </a:r>
            <a:endParaRPr lang="en-US" sz="1800" dirty="0"/>
          </a:p>
          <a:p>
            <a:pPr marL="820737" lvl="1" indent="-342900">
              <a:spcAft>
                <a:spcPts val="300"/>
              </a:spcAft>
              <a:buClr>
                <a:srgbClr val="1D3A00"/>
              </a:buClr>
              <a:buFont typeface="+mj-lt"/>
              <a:buAutoNum type="arabicPeriod"/>
            </a:pPr>
            <a:r>
              <a:rPr lang="en-CA" sz="1800" dirty="0"/>
              <a:t>a leak detection and repair (LDAR) program to find and fix </a:t>
            </a:r>
            <a:r>
              <a:rPr lang="en-CA" sz="1800" dirty="0" smtClean="0"/>
              <a:t>leaks</a:t>
            </a:r>
            <a:endParaRPr lang="en-US" sz="1800" dirty="0"/>
          </a:p>
          <a:p>
            <a:pPr marL="820737" lvl="1" indent="-342900">
              <a:spcAft>
                <a:spcPts val="300"/>
              </a:spcAft>
              <a:buClr>
                <a:srgbClr val="1D3A00"/>
              </a:buClr>
              <a:buFont typeface="+mj-lt"/>
              <a:buAutoNum type="arabicPeriod"/>
            </a:pPr>
            <a:r>
              <a:rPr lang="en-CA" sz="1800" dirty="0"/>
              <a:t>preventive equipment requirements to prevent leaks from </a:t>
            </a:r>
            <a:r>
              <a:rPr lang="en-CA" sz="1800" dirty="0" smtClean="0"/>
              <a:t>occurring</a:t>
            </a:r>
            <a:endParaRPr lang="en-US" sz="1800" dirty="0"/>
          </a:p>
          <a:p>
            <a:pPr marL="820737" lvl="1" indent="-342900">
              <a:spcAft>
                <a:spcPts val="300"/>
              </a:spcAft>
              <a:buClr>
                <a:srgbClr val="1D3A00"/>
              </a:buClr>
              <a:buFont typeface="+mj-lt"/>
              <a:buAutoNum type="arabicPeriod"/>
            </a:pPr>
            <a:r>
              <a:rPr lang="en-CA" sz="1800" dirty="0"/>
              <a:t>a fenceline monitoring program to monitor the concentration of certain VOCs at the facility </a:t>
            </a:r>
            <a:r>
              <a:rPr lang="en-CA" sz="1800" dirty="0" smtClean="0"/>
              <a:t>perimeter</a:t>
            </a:r>
            <a:endParaRPr lang="en-US" sz="1800" dirty="0"/>
          </a:p>
          <a:p>
            <a:pPr marL="820737" lvl="1" indent="-342900">
              <a:buClr>
                <a:srgbClr val="1D3A00"/>
              </a:buClr>
              <a:buFont typeface="+mj-lt"/>
              <a:buAutoNum type="arabicPeriod"/>
            </a:pPr>
            <a:r>
              <a:rPr lang="en-CA" sz="1800" dirty="0"/>
              <a:t>training, record-keeping, reporting and auditing activities</a:t>
            </a:r>
            <a:endParaRPr lang="en-US" sz="1800" dirty="0"/>
          </a:p>
        </p:txBody>
      </p:sp>
    </p:spTree>
    <p:extLst>
      <p:ext uri="{BB962C8B-B14F-4D97-AF65-F5344CB8AC3E}">
        <p14:creationId xmlns:p14="http://schemas.microsoft.com/office/powerpoint/2010/main" val="1210813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164016" cy="1143000"/>
          </a:xfrm>
        </p:spPr>
        <p:txBody>
          <a:bodyPr/>
          <a:lstStyle/>
          <a:p>
            <a:r>
              <a:rPr lang="en-US" sz="3200" dirty="0" smtClean="0"/>
              <a:t>1. Leak Detection and Repair</a:t>
            </a:r>
            <a:endParaRPr lang="en-US" sz="3200" dirty="0"/>
          </a:p>
        </p:txBody>
      </p:sp>
      <p:sp>
        <p:nvSpPr>
          <p:cNvPr id="3" name="Content Placeholder 2"/>
          <p:cNvSpPr>
            <a:spLocks noGrp="1"/>
          </p:cNvSpPr>
          <p:nvPr>
            <p:ph idx="1"/>
          </p:nvPr>
        </p:nvSpPr>
        <p:spPr>
          <a:xfrm>
            <a:off x="827584" y="1340768"/>
            <a:ext cx="8136904" cy="4907632"/>
          </a:xfrm>
        </p:spPr>
        <p:txBody>
          <a:bodyPr/>
          <a:lstStyle/>
          <a:p>
            <a:pPr lvl="0" eaLnBrk="1" hangingPunct="1">
              <a:spcAft>
                <a:spcPts val="300"/>
              </a:spcAft>
              <a:buFont typeface="Arial" charset="0"/>
              <a:buChar char="•"/>
              <a:defRPr/>
            </a:pPr>
            <a:r>
              <a:rPr lang="en-US" sz="1800" dirty="0"/>
              <a:t>The proposed </a:t>
            </a:r>
            <a:r>
              <a:rPr lang="en-US" sz="1800" dirty="0" smtClean="0"/>
              <a:t>regulations </a:t>
            </a:r>
            <a:r>
              <a:rPr lang="en-US" sz="1800" dirty="0"/>
              <a:t>would require facility operators to implement a LDAR program, which would include:</a:t>
            </a:r>
          </a:p>
          <a:p>
            <a:pPr lvl="1">
              <a:buClr>
                <a:srgbClr val="1D3A00"/>
              </a:buClr>
            </a:pPr>
            <a:r>
              <a:rPr lang="en-US" sz="1800" dirty="0"/>
              <a:t>maintaining an inventory of equipment </a:t>
            </a:r>
            <a:r>
              <a:rPr lang="en-US" sz="1800" dirty="0" smtClean="0"/>
              <a:t>components;</a:t>
            </a:r>
            <a:endParaRPr lang="en-US" sz="1800" dirty="0"/>
          </a:p>
          <a:p>
            <a:pPr lvl="1">
              <a:buClr>
                <a:srgbClr val="1D3A00"/>
              </a:buClr>
            </a:pPr>
            <a:r>
              <a:rPr lang="en-US" sz="1800" dirty="0" smtClean="0"/>
              <a:t>completing </a:t>
            </a:r>
            <a:r>
              <a:rPr lang="en-US" sz="1800" dirty="0"/>
              <a:t>three inspections per year of all equipment components in the inventory</a:t>
            </a:r>
            <a:r>
              <a:rPr lang="en-US" sz="1800" dirty="0" smtClean="0"/>
              <a:t>;</a:t>
            </a:r>
            <a:endParaRPr lang="en-US" sz="1800" dirty="0"/>
          </a:p>
          <a:p>
            <a:pPr lvl="1">
              <a:buClr>
                <a:srgbClr val="1D3A00"/>
              </a:buClr>
            </a:pPr>
            <a:r>
              <a:rPr lang="en-US" sz="1800" dirty="0" smtClean="0"/>
              <a:t>repairing </a:t>
            </a:r>
            <a:r>
              <a:rPr lang="en-US" sz="1800" dirty="0"/>
              <a:t>significant leaks within specified timelines; and</a:t>
            </a:r>
          </a:p>
          <a:p>
            <a:pPr lvl="1">
              <a:buClr>
                <a:srgbClr val="1D3A00"/>
              </a:buClr>
            </a:pPr>
            <a:r>
              <a:rPr lang="en-US" sz="1800" dirty="0" smtClean="0"/>
              <a:t>replacing </a:t>
            </a:r>
            <a:r>
              <a:rPr lang="en-US" sz="1800" dirty="0"/>
              <a:t>components with repeated </a:t>
            </a:r>
            <a:r>
              <a:rPr lang="en-US" sz="1800" dirty="0" smtClean="0"/>
              <a:t>leaks</a:t>
            </a:r>
            <a:endParaRPr lang="en-US" sz="1800" dirty="0"/>
          </a:p>
        </p:txBody>
      </p:sp>
      <p:pic>
        <p:nvPicPr>
          <p:cNvPr id="6" name="Picture 2" descr="C:\junk4\FLIR.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300" y="3581400"/>
            <a:ext cx="370610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675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164016" cy="1143000"/>
          </a:xfrm>
        </p:spPr>
        <p:txBody>
          <a:bodyPr/>
          <a:lstStyle/>
          <a:p>
            <a:r>
              <a:rPr lang="en-US" sz="3200" dirty="0" smtClean="0"/>
              <a:t>1. Leak Detection and Repair</a:t>
            </a:r>
            <a:endParaRPr lang="en-US" sz="3200" dirty="0"/>
          </a:p>
        </p:txBody>
      </p:sp>
      <p:graphicFrame>
        <p:nvGraphicFramePr>
          <p:cNvPr id="8" name="Content Placeholder 4"/>
          <p:cNvGraphicFramePr>
            <a:graphicFrameLocks/>
          </p:cNvGraphicFramePr>
          <p:nvPr>
            <p:extLst>
              <p:ext uri="{D42A27DB-BD31-4B8C-83A1-F6EECF244321}">
                <p14:modId xmlns:p14="http://schemas.microsoft.com/office/powerpoint/2010/main" val="1966122920"/>
              </p:ext>
            </p:extLst>
          </p:nvPr>
        </p:nvGraphicFramePr>
        <p:xfrm>
          <a:off x="838200" y="1371600"/>
          <a:ext cx="5562600" cy="4709116"/>
        </p:xfrm>
        <a:graphic>
          <a:graphicData uri="http://schemas.openxmlformats.org/drawingml/2006/table">
            <a:tbl>
              <a:tblPr firstRow="1" bandRow="1"/>
              <a:tblGrid>
                <a:gridCol w="2225040"/>
                <a:gridCol w="3337560"/>
              </a:tblGrid>
              <a:tr h="38913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Arial" panose="020B0604020202020204" pitchFamily="34" charset="0"/>
                          <a:cs typeface="Arial" panose="020B0604020202020204" pitchFamily="34" charset="0"/>
                        </a:rPr>
                        <a:t>Element</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baseline="0" dirty="0" smtClean="0">
                          <a:latin typeface="Arial" panose="020B0604020202020204" pitchFamily="34" charset="0"/>
                          <a:cs typeface="Arial" panose="020B0604020202020204" pitchFamily="34" charset="0"/>
                        </a:rPr>
                        <a:t>Proposed Approach</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r>
              <a:tr h="3540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Coming Into Force</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July</a:t>
                      </a:r>
                      <a:r>
                        <a:rPr lang="en-US" sz="1400" baseline="0" dirty="0" smtClean="0">
                          <a:latin typeface="Arial" panose="020B0604020202020204" pitchFamily="34" charset="0"/>
                          <a:cs typeface="Arial" panose="020B0604020202020204" pitchFamily="34" charset="0"/>
                        </a:rPr>
                        <a:t> 1, 2019</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3540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Coverage</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Equipment</a:t>
                      </a:r>
                      <a:r>
                        <a:rPr lang="en-US" sz="1400" baseline="0" dirty="0" smtClean="0">
                          <a:latin typeface="Arial" panose="020B0604020202020204" pitchFamily="34" charset="0"/>
                          <a:cs typeface="Arial" panose="020B0604020202020204" pitchFamily="34" charset="0"/>
                        </a:rPr>
                        <a:t> components coming into contact with a fluid containing 10% or more VOCs</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354082">
                <a:tc>
                  <a:txBody>
                    <a:bodyPr/>
                    <a:lstStyle/>
                    <a:p>
                      <a:pPr algn="ctr"/>
                      <a:r>
                        <a:rPr lang="en-CA" sz="1400" dirty="0" smtClean="0">
                          <a:solidFill>
                            <a:schemeClr val="tx1"/>
                          </a:solidFill>
                          <a:latin typeface="Arial" panose="020B0604020202020204" pitchFamily="34" charset="0"/>
                          <a:cs typeface="Arial" panose="020B0604020202020204" pitchFamily="34" charset="0"/>
                        </a:rPr>
                        <a:t>Exempted Equipment Components</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tx1"/>
                          </a:solidFill>
                          <a:latin typeface="Arial" panose="020B0604020202020204" pitchFamily="34" charset="0"/>
                          <a:cs typeface="Arial" panose="020B0604020202020204" pitchFamily="34" charset="0"/>
                        </a:rPr>
                        <a:t>Certain components with “leakless” design; components designated as unsafe to inspect</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4608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Frequency of Inspection</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3 times per year</a:t>
                      </a:r>
                      <a:endParaRPr lang="en-US" sz="1400" dirty="0" smtClean="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533400">
                <a:tc>
                  <a:txBody>
                    <a:bodyPr/>
                    <a:lstStyle/>
                    <a:p>
                      <a:pPr algn="ctr"/>
                      <a:r>
                        <a:rPr lang="en-CA" sz="1400" dirty="0" smtClean="0">
                          <a:solidFill>
                            <a:schemeClr val="tx1"/>
                          </a:solidFill>
                          <a:latin typeface="Arial" panose="020B0604020202020204" pitchFamily="34" charset="0"/>
                          <a:cs typeface="Arial" panose="020B0604020202020204" pitchFamily="34" charset="0"/>
                        </a:rPr>
                        <a:t>Leak</a:t>
                      </a:r>
                      <a:r>
                        <a:rPr lang="en-CA" sz="1400" baseline="0" dirty="0" smtClean="0">
                          <a:solidFill>
                            <a:schemeClr val="tx1"/>
                          </a:solidFill>
                          <a:latin typeface="Arial" panose="020B0604020202020204" pitchFamily="34" charset="0"/>
                          <a:cs typeface="Arial" panose="020B0604020202020204" pitchFamily="34" charset="0"/>
                        </a:rPr>
                        <a:t> Definition</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tx1"/>
                          </a:solidFill>
                          <a:latin typeface="Arial" panose="020B0604020202020204" pitchFamily="34" charset="0"/>
                          <a:cs typeface="Arial" panose="020B0604020202020204" pitchFamily="34" charset="0"/>
                        </a:rPr>
                        <a:t>10,000</a:t>
                      </a:r>
                      <a:r>
                        <a:rPr lang="en-CA" sz="1400" baseline="0" dirty="0" smtClean="0">
                          <a:solidFill>
                            <a:schemeClr val="tx1"/>
                          </a:solidFill>
                          <a:latin typeface="Arial" panose="020B0604020202020204" pitchFamily="34" charset="0"/>
                          <a:cs typeface="Arial" panose="020B0604020202020204" pitchFamily="34" charset="0"/>
                        </a:rPr>
                        <a:t> ppmv until December 31, 2024;</a:t>
                      </a:r>
                    </a:p>
                    <a:p>
                      <a:pPr marL="0" marR="0" indent="0" algn="ctr" defTabSz="914400" rtl="0" eaLnBrk="1" fontAlgn="auto" latinLnBrk="0" hangingPunct="1">
                        <a:lnSpc>
                          <a:spcPct val="100000"/>
                        </a:lnSpc>
                        <a:spcBef>
                          <a:spcPts val="0"/>
                        </a:spcBef>
                        <a:spcAft>
                          <a:spcPts val="0"/>
                        </a:spcAft>
                        <a:buClrTx/>
                        <a:buSzTx/>
                        <a:buFontTx/>
                        <a:buNone/>
                        <a:tabLst/>
                        <a:defRPr/>
                      </a:pPr>
                      <a:r>
                        <a:rPr lang="en-CA" sz="1400" baseline="0" dirty="0" smtClean="0">
                          <a:solidFill>
                            <a:schemeClr val="tx1"/>
                          </a:solidFill>
                          <a:latin typeface="Arial" panose="020B0604020202020204" pitchFamily="34" charset="0"/>
                          <a:cs typeface="Arial" panose="020B0604020202020204" pitchFamily="34" charset="0"/>
                        </a:rPr>
                        <a:t>1,000 ppmv thereafter</a:t>
                      </a:r>
                      <a:endParaRPr lang="en-US" sz="1400" dirty="0" smtClean="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457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Inspection Methods</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Infrared</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cameras, sniffers</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533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Timelines</a:t>
                      </a:r>
                      <a:r>
                        <a:rPr lang="en-US" sz="1400" baseline="0" dirty="0" smtClean="0">
                          <a:latin typeface="Arial" panose="020B0604020202020204" pitchFamily="34" charset="0"/>
                          <a:cs typeface="Arial" panose="020B0604020202020204" pitchFamily="34" charset="0"/>
                        </a:rPr>
                        <a:t> for</a:t>
                      </a:r>
                      <a:r>
                        <a:rPr lang="en-US" sz="1400" dirty="0" smtClean="0">
                          <a:latin typeface="Arial" panose="020B0604020202020204" pitchFamily="34" charset="0"/>
                          <a:cs typeface="Arial" panose="020B0604020202020204" pitchFamily="34" charset="0"/>
                        </a:rPr>
                        <a:t> Repair</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CA" sz="1400" i="0" dirty="0" smtClean="0">
                          <a:solidFill>
                            <a:schemeClr val="dk1"/>
                          </a:solidFill>
                          <a:latin typeface="Arial" panose="020B0604020202020204" pitchFamily="34" charset="0"/>
                          <a:cs typeface="Arial" panose="020B0604020202020204" pitchFamily="34" charset="0"/>
                        </a:rPr>
                        <a:t>15</a:t>
                      </a:r>
                      <a:r>
                        <a:rPr lang="en-CA" sz="1400" i="0" baseline="0" dirty="0" smtClean="0">
                          <a:solidFill>
                            <a:schemeClr val="dk1"/>
                          </a:solidFill>
                          <a:latin typeface="Arial" panose="020B0604020202020204" pitchFamily="34" charset="0"/>
                          <a:cs typeface="Arial" panose="020B0604020202020204" pitchFamily="34" charset="0"/>
                        </a:rPr>
                        <a:t> days, unless shutdown or delay required</a:t>
                      </a:r>
                      <a:endParaRPr lang="en-US" sz="1400" i="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381000">
                <a:tc>
                  <a:txBody>
                    <a:bodyPr/>
                    <a:lstStyle/>
                    <a:p>
                      <a:pPr algn="ctr"/>
                      <a:r>
                        <a:rPr lang="en-CA" sz="1400" dirty="0" smtClean="0">
                          <a:solidFill>
                            <a:schemeClr val="tx1"/>
                          </a:solidFill>
                          <a:latin typeface="Arial" panose="020B0604020202020204" pitchFamily="34" charset="0"/>
                          <a:cs typeface="Arial" panose="020B0604020202020204" pitchFamily="34" charset="0"/>
                        </a:rPr>
                        <a:t>Replacement</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algn="ctr"/>
                      <a:r>
                        <a:rPr lang="en-CA" sz="1400" i="0" dirty="0" smtClean="0">
                          <a:solidFill>
                            <a:schemeClr val="tx1"/>
                          </a:solidFill>
                          <a:latin typeface="Arial" panose="020B0604020202020204" pitchFamily="34" charset="0"/>
                          <a:cs typeface="Arial" panose="020B0604020202020204" pitchFamily="34" charset="0"/>
                        </a:rPr>
                        <a:t>Replace</a:t>
                      </a:r>
                      <a:r>
                        <a:rPr lang="en-CA" sz="1400" i="0" baseline="0" dirty="0" smtClean="0">
                          <a:solidFill>
                            <a:schemeClr val="tx1"/>
                          </a:solidFill>
                          <a:latin typeface="Arial" panose="020B0604020202020204" pitchFamily="34" charset="0"/>
                          <a:cs typeface="Arial" panose="020B0604020202020204" pitchFamily="34" charset="0"/>
                        </a:rPr>
                        <a:t> components having 3 significant leaks in 24 months</a:t>
                      </a:r>
                      <a:endParaRPr lang="en-US" sz="1400" i="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bl>
          </a:graphicData>
        </a:graphic>
      </p:graphicFrame>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571525" y="2531777"/>
            <a:ext cx="2429583" cy="227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149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229600" cy="4525963"/>
          </a:xfrm>
        </p:spPr>
        <p:txBody>
          <a:bodyPr/>
          <a:lstStyle/>
          <a:p>
            <a:pPr marL="0" indent="0" algn="ctr">
              <a:buNone/>
            </a:pPr>
            <a:endParaRPr lang="en-CA" dirty="0" smtClean="0"/>
          </a:p>
          <a:p>
            <a:pPr marL="0" indent="0" algn="ctr">
              <a:buNone/>
            </a:pPr>
            <a:endParaRPr lang="en-CA" dirty="0"/>
          </a:p>
          <a:p>
            <a:pPr marL="0" indent="0" algn="ctr">
              <a:buNone/>
            </a:pPr>
            <a:endParaRPr lang="en-CA" dirty="0" smtClean="0"/>
          </a:p>
          <a:p>
            <a:pPr marL="0" indent="0" algn="ctr">
              <a:buNone/>
            </a:pPr>
            <a:r>
              <a:rPr lang="en-CA" sz="3600" b="1" dirty="0" smtClean="0">
                <a:solidFill>
                  <a:srgbClr val="1D3A00"/>
                </a:solidFill>
              </a:rPr>
              <a:t>PROPOSED METHANE REGULATIONS</a:t>
            </a:r>
            <a:endParaRPr lang="en-US" sz="3600" b="1" dirty="0">
              <a:solidFill>
                <a:srgbClr val="1D3A00"/>
              </a:solidFill>
            </a:endParaRPr>
          </a:p>
        </p:txBody>
      </p:sp>
    </p:spTree>
    <p:extLst>
      <p:ext uri="{BB962C8B-B14F-4D97-AF65-F5344CB8AC3E}">
        <p14:creationId xmlns:p14="http://schemas.microsoft.com/office/powerpoint/2010/main" val="38834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776864" cy="1143000"/>
          </a:xfrm>
        </p:spPr>
        <p:txBody>
          <a:bodyPr/>
          <a:lstStyle/>
          <a:p>
            <a:r>
              <a:rPr lang="en-US" sz="3200" dirty="0" smtClean="0">
                <a:latin typeface="+mn-lt"/>
              </a:rPr>
              <a:t>2. Preventive Equipment Requirements</a:t>
            </a:r>
            <a:endParaRPr lang="en-US" sz="3200" dirty="0">
              <a:latin typeface="+mn-lt"/>
            </a:endParaRPr>
          </a:p>
        </p:txBody>
      </p:sp>
      <p:sp>
        <p:nvSpPr>
          <p:cNvPr id="3" name="Content Placeholder 2"/>
          <p:cNvSpPr>
            <a:spLocks noGrp="1"/>
          </p:cNvSpPr>
          <p:nvPr>
            <p:ph idx="1"/>
          </p:nvPr>
        </p:nvSpPr>
        <p:spPr>
          <a:xfrm>
            <a:off x="827584" y="1340768"/>
            <a:ext cx="8136904" cy="4525963"/>
          </a:xfrm>
        </p:spPr>
        <p:txBody>
          <a:bodyPr/>
          <a:lstStyle/>
          <a:p>
            <a:pPr>
              <a:spcAft>
                <a:spcPts val="300"/>
              </a:spcAft>
            </a:pPr>
            <a:r>
              <a:rPr lang="en-US" sz="1800" dirty="0"/>
              <a:t>The proposed </a:t>
            </a:r>
            <a:r>
              <a:rPr lang="en-US" sz="1800" dirty="0" smtClean="0"/>
              <a:t>regulations </a:t>
            </a:r>
            <a:r>
              <a:rPr lang="en-US" sz="1800" dirty="0"/>
              <a:t>would require facility operators to ensure that certain equipment components meet design and operating requirements that would minimize releases into the </a:t>
            </a:r>
            <a:r>
              <a:rPr lang="en-US" sz="1800" dirty="0" smtClean="0"/>
              <a:t>environment</a:t>
            </a:r>
            <a:endParaRPr lang="en-CA" sz="1800" dirty="0"/>
          </a:p>
        </p:txBody>
      </p:sp>
      <p:pic>
        <p:nvPicPr>
          <p:cNvPr id="5" name="Picture 4" descr="C:\Users\ednies\AppData\Local\Microsoft\Windows\Temporary Internet Files\Content.IE5\4H0P57U1\MP9003901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715" y="3276601"/>
            <a:ext cx="266988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4"/>
          <p:cNvGraphicFramePr>
            <a:graphicFrameLocks/>
          </p:cNvGraphicFramePr>
          <p:nvPr>
            <p:extLst>
              <p:ext uri="{D42A27DB-BD31-4B8C-83A1-F6EECF244321}">
                <p14:modId xmlns:p14="http://schemas.microsoft.com/office/powerpoint/2010/main" val="294668102"/>
              </p:ext>
            </p:extLst>
          </p:nvPr>
        </p:nvGraphicFramePr>
        <p:xfrm>
          <a:off x="914400" y="2362199"/>
          <a:ext cx="5181600" cy="3322321"/>
        </p:xfrm>
        <a:graphic>
          <a:graphicData uri="http://schemas.openxmlformats.org/drawingml/2006/table">
            <a:tbl>
              <a:tblPr firstRow="1" bandRow="1"/>
              <a:tblGrid>
                <a:gridCol w="1295400"/>
                <a:gridCol w="3886200"/>
              </a:tblGrid>
              <a:tr h="31517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Arial" panose="020B0604020202020204" pitchFamily="34" charset="0"/>
                          <a:cs typeface="Arial" panose="020B0604020202020204" pitchFamily="34" charset="0"/>
                        </a:rPr>
                        <a:t>Element</a:t>
                      </a:r>
                      <a:endParaRPr lang="en-US" sz="1400" dirty="0">
                        <a:solidFill>
                          <a:schemeClr val="tx1"/>
                        </a:solidFill>
                        <a:latin typeface="Arial" panose="020B0604020202020204" pitchFamily="34" charset="0"/>
                        <a:cs typeface="Arial" panose="020B0604020202020204" pitchFamily="34" charset="0"/>
                      </a:endParaRPr>
                    </a:p>
                  </a:txBody>
                  <a:tcPr marL="94647" marR="94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baseline="0" dirty="0" smtClean="0">
                          <a:latin typeface="Arial" panose="020B0604020202020204" pitchFamily="34" charset="0"/>
                          <a:cs typeface="Arial" panose="020B0604020202020204" pitchFamily="34" charset="0"/>
                        </a:rPr>
                        <a:t>Proposed Approach</a:t>
                      </a:r>
                      <a:endParaRPr lang="en-US" sz="1400" dirty="0">
                        <a:solidFill>
                          <a:schemeClr val="tx1"/>
                        </a:solidFill>
                        <a:latin typeface="Arial" panose="020B0604020202020204" pitchFamily="34" charset="0"/>
                        <a:cs typeface="Arial" panose="020B0604020202020204" pitchFamily="34" charset="0"/>
                      </a:endParaRPr>
                    </a:p>
                  </a:txBody>
                  <a:tcPr marL="94647" marR="94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r>
              <a:tr h="528582">
                <a:tc>
                  <a:txBody>
                    <a:bodyPr/>
                    <a:lstStyle/>
                    <a:p>
                      <a:pPr algn="ctr"/>
                      <a:r>
                        <a:rPr lang="en-US" sz="1400" dirty="0" smtClean="0">
                          <a:latin typeface="Arial" panose="020B0604020202020204" pitchFamily="34" charset="0"/>
                          <a:cs typeface="Arial" panose="020B0604020202020204" pitchFamily="34" charset="0"/>
                        </a:rPr>
                        <a:t>Coming Into Force</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algn="ctr"/>
                      <a:r>
                        <a:rPr lang="en-US" sz="1400" dirty="0" smtClean="0">
                          <a:latin typeface="Arial" panose="020B0604020202020204" pitchFamily="34" charset="0"/>
                          <a:cs typeface="Arial" panose="020B0604020202020204" pitchFamily="34" charset="0"/>
                        </a:rPr>
                        <a:t>July 1, 2019</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477698">
                <a:tc>
                  <a:txBody>
                    <a:bodyPr/>
                    <a:lstStyle/>
                    <a:p>
                      <a:pPr algn="ctr"/>
                      <a:r>
                        <a:rPr lang="en-CA" sz="1400" dirty="0" smtClean="0">
                          <a:solidFill>
                            <a:schemeClr val="tx1"/>
                          </a:solidFill>
                          <a:latin typeface="Arial" panose="020B0604020202020204" pitchFamily="34" charset="0"/>
                          <a:cs typeface="Arial" panose="020B0604020202020204" pitchFamily="34" charset="0"/>
                        </a:rPr>
                        <a:t>Open-Ended</a:t>
                      </a:r>
                      <a:r>
                        <a:rPr lang="en-CA" sz="1400" baseline="0" dirty="0" smtClean="0">
                          <a:solidFill>
                            <a:schemeClr val="tx1"/>
                          </a:solidFill>
                          <a:latin typeface="Arial" panose="020B0604020202020204" pitchFamily="34" charset="0"/>
                          <a:cs typeface="Arial" panose="020B0604020202020204" pitchFamily="34" charset="0"/>
                        </a:rPr>
                        <a:t> Lines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p>
                      <a:pPr algn="ctr"/>
                      <a:r>
                        <a:rPr lang="en-US" sz="1400" dirty="0" smtClean="0">
                          <a:latin typeface="Arial" panose="020B0604020202020204" pitchFamily="34" charset="0"/>
                          <a:cs typeface="Arial" panose="020B0604020202020204" pitchFamily="34" charset="0"/>
                        </a:rPr>
                        <a:t>Must be plugged at all times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507347">
                <a:tc>
                  <a:txBody>
                    <a:bodyPr/>
                    <a:lstStyle/>
                    <a:p>
                      <a:pPr algn="ctr"/>
                      <a:r>
                        <a:rPr lang="en-US" sz="1400" dirty="0" smtClean="0">
                          <a:latin typeface="Arial" panose="020B0604020202020204" pitchFamily="34" charset="0"/>
                          <a:cs typeface="Arial" panose="020B0604020202020204" pitchFamily="34" charset="0"/>
                        </a:rPr>
                        <a:t>Sampling Systems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0" indent="0" algn="ctr">
                        <a:buFont typeface="Arial" panose="020B0604020202020204" pitchFamily="34" charset="0"/>
                        <a:buNone/>
                      </a:pPr>
                      <a:r>
                        <a:rPr lang="en-CA" sz="1400" dirty="0" smtClean="0">
                          <a:solidFill>
                            <a:schemeClr val="tx1"/>
                          </a:solidFill>
                          <a:latin typeface="Arial" panose="020B0604020202020204" pitchFamily="34" charset="0"/>
                          <a:cs typeface="Arial" panose="020B0604020202020204" pitchFamily="34" charset="0"/>
                        </a:rPr>
                        <a:t>Must be designed and used in a manner that minimizes the</a:t>
                      </a:r>
                      <a:r>
                        <a:rPr lang="en-CA" sz="1400" baseline="0" dirty="0" smtClean="0">
                          <a:solidFill>
                            <a:schemeClr val="tx1"/>
                          </a:solidFill>
                          <a:latin typeface="Arial" panose="020B0604020202020204" pitchFamily="34" charset="0"/>
                          <a:cs typeface="Arial" panose="020B0604020202020204" pitchFamily="34" charset="0"/>
                        </a:rPr>
                        <a:t> release of VOCs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838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Pressure Relief Devices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p>
                      <a:pPr algn="ctr"/>
                      <a:r>
                        <a:rPr lang="en-CA" sz="1400" dirty="0" smtClean="0">
                          <a:solidFill>
                            <a:schemeClr val="tx1"/>
                          </a:solidFill>
                          <a:latin typeface="Arial" panose="020B0604020202020204" pitchFamily="34" charset="0"/>
                          <a:cs typeface="Arial" panose="020B0604020202020204" pitchFamily="34" charset="0"/>
                        </a:rPr>
                        <a:t>Must be designed and used in a manner that minimizes the release of VOCs;</a:t>
                      </a:r>
                    </a:p>
                    <a:p>
                      <a:pPr algn="ctr"/>
                      <a:r>
                        <a:rPr lang="en-CA" sz="1400" dirty="0" smtClean="0">
                          <a:solidFill>
                            <a:schemeClr val="tx1"/>
                          </a:solidFill>
                          <a:latin typeface="Arial" panose="020B0604020202020204" pitchFamily="34" charset="0"/>
                          <a:cs typeface="Arial" panose="020B0604020202020204" pitchFamily="34" charset="0"/>
                        </a:rPr>
                        <a:t>must be reset within 6 days</a:t>
                      </a:r>
                      <a:r>
                        <a:rPr lang="en-CA" sz="1400" baseline="0" dirty="0" smtClean="0">
                          <a:solidFill>
                            <a:schemeClr val="tx1"/>
                          </a:solidFill>
                          <a:latin typeface="Arial" panose="020B0604020202020204" pitchFamily="34" charset="0"/>
                          <a:cs typeface="Arial" panose="020B0604020202020204" pitchFamily="34" charset="0"/>
                        </a:rPr>
                        <a:t> of a pressure release</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5611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tx1"/>
                          </a:solidFill>
                          <a:latin typeface="Arial" panose="020B0604020202020204" pitchFamily="34" charset="0"/>
                          <a:cs typeface="Arial" panose="020B0604020202020204" pitchFamily="34" charset="0"/>
                        </a:rPr>
                        <a:t>Compressors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p>
                      <a:pPr algn="ctr"/>
                      <a:r>
                        <a:rPr lang="en-CA" sz="1400" dirty="0" smtClean="0">
                          <a:solidFill>
                            <a:schemeClr val="tx1"/>
                          </a:solidFill>
                          <a:latin typeface="Arial" panose="020B0604020202020204" pitchFamily="34" charset="0"/>
                          <a:cs typeface="Arial" panose="020B0604020202020204" pitchFamily="34" charset="0"/>
                        </a:rPr>
                        <a:t>Must be equipped with a</a:t>
                      </a:r>
                      <a:r>
                        <a:rPr lang="en-CA" sz="1400" baseline="0" dirty="0" smtClean="0">
                          <a:solidFill>
                            <a:schemeClr val="tx1"/>
                          </a:solidFill>
                          <a:latin typeface="Arial" panose="020B0604020202020204" pitchFamily="34" charset="0"/>
                          <a:cs typeface="Arial" panose="020B0604020202020204" pitchFamily="34" charset="0"/>
                        </a:rPr>
                        <a:t> mechanical seal system that has a barrier fluid system, or with a closed-vent system to capture releases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bl>
          </a:graphicData>
        </a:graphic>
      </p:graphicFrame>
    </p:spTree>
    <p:extLst>
      <p:ext uri="{BB962C8B-B14F-4D97-AF65-F5344CB8AC3E}">
        <p14:creationId xmlns:p14="http://schemas.microsoft.com/office/powerpoint/2010/main" val="2862864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6864" cy="1143000"/>
          </a:xfrm>
        </p:spPr>
        <p:txBody>
          <a:bodyPr/>
          <a:lstStyle/>
          <a:p>
            <a:r>
              <a:rPr lang="en-US" sz="3200" dirty="0" smtClean="0">
                <a:latin typeface="+mn-lt"/>
              </a:rPr>
              <a:t>3. Fenceline Monitoring</a:t>
            </a:r>
            <a:endParaRPr lang="en-US" sz="3200" dirty="0">
              <a:latin typeface="+mn-lt"/>
            </a:endParaRPr>
          </a:p>
        </p:txBody>
      </p:sp>
      <p:sp>
        <p:nvSpPr>
          <p:cNvPr id="3" name="Content Placeholder 2"/>
          <p:cNvSpPr>
            <a:spLocks noGrp="1"/>
          </p:cNvSpPr>
          <p:nvPr>
            <p:ph idx="1"/>
          </p:nvPr>
        </p:nvSpPr>
        <p:spPr>
          <a:xfrm>
            <a:off x="827584" y="1340768"/>
            <a:ext cx="8136904" cy="4525963"/>
          </a:xfrm>
        </p:spPr>
        <p:txBody>
          <a:bodyPr/>
          <a:lstStyle/>
          <a:p>
            <a:pPr lvl="0"/>
            <a:r>
              <a:rPr lang="en-US" sz="1800" dirty="0" smtClean="0"/>
              <a:t>The proposed regulations would require </a:t>
            </a:r>
            <a:r>
              <a:rPr lang="en-CA" sz="1800" dirty="0"/>
              <a:t>facility operators to monitor VOC concentrations at the facility </a:t>
            </a:r>
            <a:r>
              <a:rPr lang="en-CA" sz="1800" dirty="0" smtClean="0"/>
              <a:t>perimeter</a:t>
            </a:r>
            <a:endParaRPr lang="en-CA" sz="1800" dirty="0"/>
          </a:p>
          <a:p>
            <a:pPr lvl="0"/>
            <a:endParaRPr lang="en-CA" sz="1800"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352800"/>
            <a:ext cx="1984375" cy="82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ontent Placeholder 4"/>
          <p:cNvGraphicFramePr>
            <a:graphicFrameLocks/>
          </p:cNvGraphicFramePr>
          <p:nvPr>
            <p:extLst>
              <p:ext uri="{D42A27DB-BD31-4B8C-83A1-F6EECF244321}">
                <p14:modId xmlns:p14="http://schemas.microsoft.com/office/powerpoint/2010/main" val="2519025039"/>
              </p:ext>
            </p:extLst>
          </p:nvPr>
        </p:nvGraphicFramePr>
        <p:xfrm>
          <a:off x="990600" y="2156517"/>
          <a:ext cx="5181600" cy="2893181"/>
        </p:xfrm>
        <a:graphic>
          <a:graphicData uri="http://schemas.openxmlformats.org/drawingml/2006/table">
            <a:tbl>
              <a:tblPr firstRow="1" bandRow="1"/>
              <a:tblGrid>
                <a:gridCol w="1295400"/>
                <a:gridCol w="3886200"/>
              </a:tblGrid>
              <a:tr h="31517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Arial" panose="020B0604020202020204" pitchFamily="34" charset="0"/>
                          <a:cs typeface="Arial" panose="020B0604020202020204" pitchFamily="34" charset="0"/>
                        </a:rPr>
                        <a:t>Element</a:t>
                      </a:r>
                      <a:endParaRPr lang="en-US" sz="1400" dirty="0">
                        <a:solidFill>
                          <a:schemeClr val="tx1"/>
                        </a:solidFill>
                        <a:latin typeface="Arial" panose="020B0604020202020204" pitchFamily="34" charset="0"/>
                        <a:cs typeface="Arial" panose="020B0604020202020204" pitchFamily="34" charset="0"/>
                      </a:endParaRPr>
                    </a:p>
                  </a:txBody>
                  <a:tcPr marL="94647" marR="94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baseline="0" dirty="0" smtClean="0">
                          <a:latin typeface="Arial" panose="020B0604020202020204" pitchFamily="34" charset="0"/>
                          <a:cs typeface="Arial" panose="020B0604020202020204" pitchFamily="34" charset="0"/>
                        </a:rPr>
                        <a:t>Proposed Approach</a:t>
                      </a:r>
                      <a:endParaRPr lang="en-US" sz="1400" dirty="0">
                        <a:solidFill>
                          <a:schemeClr val="tx1"/>
                        </a:solidFill>
                        <a:latin typeface="Arial" panose="020B0604020202020204" pitchFamily="34" charset="0"/>
                        <a:cs typeface="Arial" panose="020B0604020202020204" pitchFamily="34" charset="0"/>
                      </a:endParaRPr>
                    </a:p>
                  </a:txBody>
                  <a:tcPr marL="94647" marR="94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r>
              <a:tr h="528582">
                <a:tc>
                  <a:txBody>
                    <a:bodyPr/>
                    <a:lstStyle/>
                    <a:p>
                      <a:pPr algn="ctr"/>
                      <a:r>
                        <a:rPr lang="en-US" sz="1400" dirty="0" smtClean="0">
                          <a:latin typeface="Arial" panose="020B0604020202020204" pitchFamily="34" charset="0"/>
                          <a:cs typeface="Arial" panose="020B0604020202020204" pitchFamily="34" charset="0"/>
                        </a:rPr>
                        <a:t>Coming Into Force</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algn="ctr"/>
                      <a:r>
                        <a:rPr lang="en-US" sz="1400" dirty="0" smtClean="0">
                          <a:latin typeface="Arial" panose="020B0604020202020204" pitchFamily="34" charset="0"/>
                          <a:cs typeface="Arial" panose="020B0604020202020204" pitchFamily="34" charset="0"/>
                        </a:rPr>
                        <a:t>January</a:t>
                      </a:r>
                      <a:r>
                        <a:rPr lang="en-US" sz="1400" baseline="0" dirty="0" smtClean="0">
                          <a:latin typeface="Arial" panose="020B0604020202020204" pitchFamily="34" charset="0"/>
                          <a:cs typeface="Arial" panose="020B0604020202020204" pitchFamily="34" charset="0"/>
                        </a:rPr>
                        <a:t> 1, 2018</a:t>
                      </a:r>
                    </a:p>
                    <a:p>
                      <a:pPr algn="ctr"/>
                      <a:r>
                        <a:rPr lang="en-CA" sz="1400" baseline="0" dirty="0" smtClean="0">
                          <a:solidFill>
                            <a:schemeClr val="tx1"/>
                          </a:solidFill>
                          <a:latin typeface="Arial" panose="020B0604020202020204" pitchFamily="34" charset="0"/>
                          <a:cs typeface="Arial" panose="020B0604020202020204" pitchFamily="34" charset="0"/>
                        </a:rPr>
                        <a:t>(Monitoring begins July 1, 2018)</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477698">
                <a:tc>
                  <a:txBody>
                    <a:bodyPr/>
                    <a:lstStyle/>
                    <a:p>
                      <a:pPr algn="ctr"/>
                      <a:r>
                        <a:rPr lang="en-CA" sz="1400" dirty="0" smtClean="0">
                          <a:solidFill>
                            <a:schemeClr val="tx1"/>
                          </a:solidFill>
                          <a:latin typeface="Arial" panose="020B0604020202020204" pitchFamily="34" charset="0"/>
                          <a:cs typeface="Arial" panose="020B0604020202020204" pitchFamily="34" charset="0"/>
                        </a:rPr>
                        <a:t>Number of Stations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p>
                      <a:pPr algn="ctr"/>
                      <a:r>
                        <a:rPr lang="en-CA" sz="1400" dirty="0" smtClean="0">
                          <a:solidFill>
                            <a:schemeClr val="tx1"/>
                          </a:solidFill>
                          <a:latin typeface="Arial" panose="020B0604020202020204" pitchFamily="34" charset="0"/>
                          <a:cs typeface="Arial" panose="020B0604020202020204" pitchFamily="34" charset="0"/>
                        </a:rPr>
                        <a:t>Generally 12-18, depending on size and shape of facility</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477698">
                <a:tc>
                  <a:txBody>
                    <a:bodyPr/>
                    <a:lstStyle/>
                    <a:p>
                      <a:pPr algn="ctr"/>
                      <a:r>
                        <a:rPr lang="en-CA" sz="1400" dirty="0" smtClean="0">
                          <a:solidFill>
                            <a:schemeClr val="tx1"/>
                          </a:solidFill>
                          <a:latin typeface="Arial" panose="020B0604020202020204" pitchFamily="34" charset="0"/>
                          <a:cs typeface="Arial" panose="020B0604020202020204" pitchFamily="34" charset="0"/>
                        </a:rPr>
                        <a:t>Frequency</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p>
                      <a:pPr algn="ctr"/>
                      <a:r>
                        <a:rPr lang="en-CA" sz="1400" dirty="0" smtClean="0">
                          <a:solidFill>
                            <a:schemeClr val="tx1"/>
                          </a:solidFill>
                          <a:latin typeface="Arial" panose="020B0604020202020204" pitchFamily="34" charset="0"/>
                          <a:cs typeface="Arial" panose="020B0604020202020204" pitchFamily="34" charset="0"/>
                        </a:rPr>
                        <a:t>Samples collected every 14 days from April 1 to December 22</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5073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tx1"/>
                          </a:solidFill>
                          <a:latin typeface="Arial" panose="020B0604020202020204" pitchFamily="34" charset="0"/>
                          <a:cs typeface="Arial" panose="020B0604020202020204" pitchFamily="34" charset="0"/>
                        </a:rPr>
                        <a:t>Sampling and Analysis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algn="ctr"/>
                      <a:r>
                        <a:rPr lang="en-CA" sz="1400" dirty="0" smtClean="0">
                          <a:solidFill>
                            <a:schemeClr val="tx1"/>
                          </a:solidFill>
                          <a:latin typeface="Arial" panose="020B0604020202020204" pitchFamily="34" charset="0"/>
                          <a:cs typeface="Arial" panose="020B0604020202020204" pitchFamily="34" charset="0"/>
                        </a:rPr>
                        <a:t>Procedures and specifications in accordance with US EPA Methods 325A and B</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5866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tx1"/>
                          </a:solidFill>
                          <a:latin typeface="Arial" panose="020B0604020202020204" pitchFamily="34" charset="0"/>
                          <a:cs typeface="Arial" panose="020B0604020202020204" pitchFamily="34" charset="0"/>
                        </a:rPr>
                        <a:t>Substances Analyzed</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p>
                      <a:pPr algn="ctr"/>
                      <a:r>
                        <a:rPr lang="en-CA" sz="1400" dirty="0" smtClean="0">
                          <a:solidFill>
                            <a:schemeClr val="tx1"/>
                          </a:solidFill>
                          <a:latin typeface="Arial" panose="020B0604020202020204" pitchFamily="34" charset="0"/>
                          <a:cs typeface="Arial" panose="020B0604020202020204" pitchFamily="34" charset="0"/>
                        </a:rPr>
                        <a:t>Benzene, 1,3-butadiene and “total retainable</a:t>
                      </a:r>
                      <a:r>
                        <a:rPr lang="en-CA" sz="1400" baseline="0" dirty="0" smtClean="0">
                          <a:solidFill>
                            <a:schemeClr val="tx1"/>
                          </a:solidFill>
                          <a:latin typeface="Arial" panose="020B0604020202020204" pitchFamily="34" charset="0"/>
                          <a:cs typeface="Arial" panose="020B0604020202020204" pitchFamily="34" charset="0"/>
                        </a:rPr>
                        <a:t> VOCs”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bl>
          </a:graphicData>
        </a:graphic>
      </p:graphicFrame>
    </p:spTree>
    <p:extLst>
      <p:ext uri="{BB962C8B-B14F-4D97-AF65-F5344CB8AC3E}">
        <p14:creationId xmlns:p14="http://schemas.microsoft.com/office/powerpoint/2010/main" val="3726144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6864" cy="1143000"/>
          </a:xfrm>
        </p:spPr>
        <p:txBody>
          <a:bodyPr/>
          <a:lstStyle/>
          <a:p>
            <a:r>
              <a:rPr lang="en-US" sz="3200" dirty="0" smtClean="0">
                <a:latin typeface="+mn-lt"/>
              </a:rPr>
              <a:t>4. Training, Record-Keeping, Reporting and Auditing</a:t>
            </a:r>
            <a:endParaRPr lang="en-US" sz="3200" dirty="0">
              <a:latin typeface="+mn-lt"/>
            </a:endParaRPr>
          </a:p>
        </p:txBody>
      </p:sp>
      <p:sp>
        <p:nvSpPr>
          <p:cNvPr id="3" name="Content Placeholder 2"/>
          <p:cNvSpPr>
            <a:spLocks noGrp="1"/>
          </p:cNvSpPr>
          <p:nvPr>
            <p:ph idx="1"/>
          </p:nvPr>
        </p:nvSpPr>
        <p:spPr>
          <a:xfrm>
            <a:off x="827584" y="1340768"/>
            <a:ext cx="8136904" cy="4525963"/>
          </a:xfrm>
        </p:spPr>
        <p:txBody>
          <a:bodyPr/>
          <a:lstStyle/>
          <a:p>
            <a:pPr lvl="0"/>
            <a:r>
              <a:rPr lang="en-US" sz="1800" dirty="0" smtClean="0"/>
              <a:t>The proposed regulations would require </a:t>
            </a:r>
            <a:r>
              <a:rPr lang="en-CA" sz="1800" dirty="0"/>
              <a:t>facility operators to </a:t>
            </a:r>
            <a:r>
              <a:rPr lang="en-CA" sz="1800" dirty="0" smtClean="0"/>
              <a:t>undertake certain administrative activities</a:t>
            </a:r>
            <a:endParaRPr lang="en-CA" sz="1800" dirty="0"/>
          </a:p>
          <a:p>
            <a:pPr lvl="0"/>
            <a:endParaRPr lang="en-CA" sz="1800" dirty="0" smtClean="0"/>
          </a:p>
        </p:txBody>
      </p:sp>
      <p:graphicFrame>
        <p:nvGraphicFramePr>
          <p:cNvPr id="5" name="Content Placeholder 4"/>
          <p:cNvGraphicFramePr>
            <a:graphicFrameLocks/>
          </p:cNvGraphicFramePr>
          <p:nvPr>
            <p:extLst>
              <p:ext uri="{D42A27DB-BD31-4B8C-83A1-F6EECF244321}">
                <p14:modId xmlns:p14="http://schemas.microsoft.com/office/powerpoint/2010/main" val="3806263463"/>
              </p:ext>
            </p:extLst>
          </p:nvPr>
        </p:nvGraphicFramePr>
        <p:xfrm>
          <a:off x="1981200" y="2133600"/>
          <a:ext cx="5257800" cy="2997463"/>
        </p:xfrm>
        <a:graphic>
          <a:graphicData uri="http://schemas.openxmlformats.org/drawingml/2006/table">
            <a:tbl>
              <a:tblPr firstRow="1" bandRow="1"/>
              <a:tblGrid>
                <a:gridCol w="1295400"/>
                <a:gridCol w="3962400"/>
              </a:tblGrid>
              <a:tr h="31517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Arial" panose="020B0604020202020204" pitchFamily="34" charset="0"/>
                          <a:cs typeface="Arial" panose="020B0604020202020204" pitchFamily="34" charset="0"/>
                        </a:rPr>
                        <a:t>Element</a:t>
                      </a:r>
                      <a:endParaRPr lang="en-US" sz="1400" dirty="0">
                        <a:solidFill>
                          <a:schemeClr val="tx1"/>
                        </a:solidFill>
                        <a:latin typeface="Arial" panose="020B0604020202020204" pitchFamily="34" charset="0"/>
                        <a:cs typeface="Arial" panose="020B0604020202020204" pitchFamily="34" charset="0"/>
                      </a:endParaRPr>
                    </a:p>
                  </a:txBody>
                  <a:tcPr marL="94647" marR="94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baseline="0" dirty="0" smtClean="0">
                          <a:latin typeface="Arial" panose="020B0604020202020204" pitchFamily="34" charset="0"/>
                          <a:cs typeface="Arial" panose="020B0604020202020204" pitchFamily="34" charset="0"/>
                        </a:rPr>
                        <a:t>Proposed Approach</a:t>
                      </a:r>
                      <a:endParaRPr lang="en-US" sz="1400" dirty="0">
                        <a:solidFill>
                          <a:schemeClr val="tx1"/>
                        </a:solidFill>
                        <a:latin typeface="Arial" panose="020B0604020202020204" pitchFamily="34" charset="0"/>
                        <a:cs typeface="Arial" panose="020B0604020202020204" pitchFamily="34" charset="0"/>
                      </a:endParaRPr>
                    </a:p>
                  </a:txBody>
                  <a:tcPr marL="94647" marR="94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r>
              <a:tr h="528582">
                <a:tc>
                  <a:txBody>
                    <a:bodyPr/>
                    <a:lstStyle/>
                    <a:p>
                      <a:pPr algn="ctr"/>
                      <a:r>
                        <a:rPr lang="en-CA" sz="1400" dirty="0" smtClean="0">
                          <a:solidFill>
                            <a:schemeClr val="tx1"/>
                          </a:solidFill>
                          <a:latin typeface="Arial" panose="020B0604020202020204" pitchFamily="34" charset="0"/>
                          <a:cs typeface="Arial" panose="020B0604020202020204" pitchFamily="34" charset="0"/>
                        </a:rPr>
                        <a:t>Coming Into Force</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algn="ctr"/>
                      <a:r>
                        <a:rPr lang="en-CA" sz="1400" dirty="0" smtClean="0">
                          <a:solidFill>
                            <a:schemeClr val="tx1"/>
                          </a:solidFill>
                          <a:latin typeface="Arial" panose="020B0604020202020204" pitchFamily="34" charset="0"/>
                          <a:cs typeface="Arial" panose="020B0604020202020204" pitchFamily="34" charset="0"/>
                        </a:rPr>
                        <a:t>Various dates (linked</a:t>
                      </a:r>
                      <a:r>
                        <a:rPr lang="en-CA" sz="1400" baseline="0" dirty="0" smtClean="0">
                          <a:solidFill>
                            <a:schemeClr val="tx1"/>
                          </a:solidFill>
                          <a:latin typeface="Arial" panose="020B0604020202020204" pitchFamily="34" charset="0"/>
                          <a:cs typeface="Arial" panose="020B0604020202020204" pitchFamily="34" charset="0"/>
                        </a:rPr>
                        <a:t> to other requirements)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528582">
                <a:tc>
                  <a:txBody>
                    <a:bodyPr/>
                    <a:lstStyle/>
                    <a:p>
                      <a:pPr algn="ctr"/>
                      <a:r>
                        <a:rPr lang="en-CA" sz="1400" dirty="0" smtClean="0">
                          <a:solidFill>
                            <a:schemeClr val="tx1"/>
                          </a:solidFill>
                          <a:latin typeface="Arial" panose="020B0604020202020204" pitchFamily="34" charset="0"/>
                          <a:cs typeface="Arial" panose="020B0604020202020204" pitchFamily="34" charset="0"/>
                        </a:rPr>
                        <a:t>Training</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algn="ctr"/>
                      <a:r>
                        <a:rPr lang="en-CA" sz="1400" dirty="0" smtClean="0">
                          <a:solidFill>
                            <a:schemeClr val="tx1"/>
                          </a:solidFill>
                          <a:latin typeface="Arial" panose="020B0604020202020204" pitchFamily="34" charset="0"/>
                          <a:cs typeface="Arial" panose="020B0604020202020204" pitchFamily="34" charset="0"/>
                        </a:rPr>
                        <a:t>LDAR</a:t>
                      </a:r>
                      <a:r>
                        <a:rPr lang="en-CA" sz="1400" baseline="0" dirty="0" smtClean="0">
                          <a:solidFill>
                            <a:schemeClr val="tx1"/>
                          </a:solidFill>
                          <a:latin typeface="Arial" panose="020B0604020202020204" pitchFamily="34" charset="0"/>
                          <a:cs typeface="Arial" panose="020B0604020202020204" pitchFamily="34" charset="0"/>
                        </a:rPr>
                        <a:t> inspectors must be trained in calibrating, operating and maintaining their instruments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477698">
                <a:tc>
                  <a:txBody>
                    <a:bodyPr/>
                    <a:lstStyle/>
                    <a:p>
                      <a:pPr algn="ctr"/>
                      <a:r>
                        <a:rPr lang="en-CA" sz="1400" dirty="0" smtClean="0">
                          <a:solidFill>
                            <a:schemeClr val="tx1"/>
                          </a:solidFill>
                          <a:latin typeface="Arial" panose="020B0604020202020204" pitchFamily="34" charset="0"/>
                          <a:cs typeface="Arial" panose="020B0604020202020204" pitchFamily="34" charset="0"/>
                        </a:rPr>
                        <a:t>Record-Keeping</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p>
                      <a:pPr algn="ctr"/>
                      <a:r>
                        <a:rPr lang="en-CA" sz="1400" dirty="0" smtClean="0">
                          <a:solidFill>
                            <a:schemeClr val="tx1"/>
                          </a:solidFill>
                          <a:latin typeface="Arial" panose="020B0604020202020204" pitchFamily="34" charset="0"/>
                          <a:cs typeface="Arial" panose="020B0604020202020204" pitchFamily="34" charset="0"/>
                        </a:rPr>
                        <a:t>Records related to LDAR, preventive equipment requirements and fenceline monitoring must be kept at</a:t>
                      </a:r>
                      <a:r>
                        <a:rPr lang="en-CA" sz="1400" baseline="0" dirty="0" smtClean="0">
                          <a:solidFill>
                            <a:schemeClr val="tx1"/>
                          </a:solidFill>
                          <a:latin typeface="Arial" panose="020B0604020202020204" pitchFamily="34" charset="0"/>
                          <a:cs typeface="Arial" panose="020B0604020202020204" pitchFamily="34" charset="0"/>
                        </a:rPr>
                        <a:t> the facility for 5 years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477698">
                <a:tc>
                  <a:txBody>
                    <a:bodyPr/>
                    <a:lstStyle/>
                    <a:p>
                      <a:pPr algn="ctr"/>
                      <a:r>
                        <a:rPr lang="en-CA" sz="1400" dirty="0" smtClean="0">
                          <a:solidFill>
                            <a:schemeClr val="tx1"/>
                          </a:solidFill>
                          <a:latin typeface="Arial" panose="020B0604020202020204" pitchFamily="34" charset="0"/>
                          <a:cs typeface="Arial" panose="020B0604020202020204" pitchFamily="34" charset="0"/>
                        </a:rPr>
                        <a:t>Reporting</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p>
                      <a:pPr algn="ctr"/>
                      <a:r>
                        <a:rPr lang="en-CA" sz="1400" dirty="0" smtClean="0">
                          <a:solidFill>
                            <a:schemeClr val="tx1"/>
                          </a:solidFill>
                          <a:latin typeface="Arial" panose="020B0604020202020204" pitchFamily="34" charset="0"/>
                          <a:cs typeface="Arial" panose="020B0604020202020204" pitchFamily="34" charset="0"/>
                        </a:rPr>
                        <a:t>Annual reporting to ECCC on LDAR and fenceline monitoring</a:t>
                      </a:r>
                      <a:r>
                        <a:rPr lang="en-CA" sz="1400" baseline="0" dirty="0" smtClean="0">
                          <a:solidFill>
                            <a:schemeClr val="tx1"/>
                          </a:solidFill>
                          <a:latin typeface="Arial" panose="020B0604020202020204" pitchFamily="34" charset="0"/>
                          <a:cs typeface="Arial" panose="020B0604020202020204" pitchFamily="34" charset="0"/>
                        </a:rPr>
                        <a:t> activities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5073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tx1"/>
                          </a:solidFill>
                          <a:latin typeface="Arial" panose="020B0604020202020204" pitchFamily="34" charset="0"/>
                          <a:cs typeface="Arial" panose="020B0604020202020204" pitchFamily="34" charset="0"/>
                        </a:rPr>
                        <a:t>Auditing</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algn="ctr"/>
                      <a:r>
                        <a:rPr lang="en-CA" sz="1400" dirty="0" smtClean="0">
                          <a:solidFill>
                            <a:schemeClr val="tx1"/>
                          </a:solidFill>
                          <a:latin typeface="Arial" panose="020B0604020202020204" pitchFamily="34" charset="0"/>
                          <a:cs typeface="Arial" panose="020B0604020202020204" pitchFamily="34" charset="0"/>
                        </a:rPr>
                        <a:t>Annual third-party audits</a:t>
                      </a:r>
                      <a:endParaRPr lang="en-US" sz="1400" dirty="0">
                        <a:solidFill>
                          <a:schemeClr val="tx1"/>
                        </a:solidFill>
                        <a:latin typeface="Arial" panose="020B0604020202020204" pitchFamily="34" charset="0"/>
                        <a:cs typeface="Arial" panose="020B0604020202020204" pitchFamily="34" charset="0"/>
                      </a:endParaRPr>
                    </a:p>
                  </a:txBody>
                  <a:tcPr marL="94650" marR="94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bl>
          </a:graphicData>
        </a:graphic>
      </p:graphicFrame>
    </p:spTree>
    <p:extLst>
      <p:ext uri="{BB962C8B-B14F-4D97-AF65-F5344CB8AC3E}">
        <p14:creationId xmlns:p14="http://schemas.microsoft.com/office/powerpoint/2010/main" val="2604480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776864" cy="1143000"/>
          </a:xfrm>
        </p:spPr>
        <p:txBody>
          <a:bodyPr/>
          <a:lstStyle/>
          <a:p>
            <a:r>
              <a:rPr lang="en-CA" sz="3200" dirty="0"/>
              <a:t>Collaborating with Partners and Stakeholders</a:t>
            </a:r>
            <a:endParaRPr lang="en-US" sz="3200" b="0" dirty="0"/>
          </a:p>
        </p:txBody>
      </p:sp>
      <p:sp>
        <p:nvSpPr>
          <p:cNvPr id="3" name="Content Placeholder 2"/>
          <p:cNvSpPr>
            <a:spLocks noGrp="1"/>
          </p:cNvSpPr>
          <p:nvPr>
            <p:ph idx="1"/>
          </p:nvPr>
        </p:nvSpPr>
        <p:spPr>
          <a:xfrm>
            <a:off x="827584" y="1340768"/>
            <a:ext cx="8136904"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pPr>
            <a:r>
              <a:rPr lang="en-CA" sz="1800" dirty="0" smtClean="0"/>
              <a:t>ECCC has undertaken consultations during the development of the proposed VOC </a:t>
            </a:r>
            <a:r>
              <a:rPr lang="en-CA" sz="1800" dirty="0"/>
              <a:t>r</a:t>
            </a:r>
            <a:r>
              <a:rPr lang="en-CA" sz="1800" dirty="0" smtClean="0"/>
              <a:t>egulations:</a:t>
            </a:r>
          </a:p>
          <a:p>
            <a:pPr lvl="1"/>
            <a:r>
              <a:rPr lang="en-CA" sz="1800" dirty="0"/>
              <a:t>Many of the requirements were adapted from the Base-Level Industrial Emissions Requirements (BLIERs) process for VOCs, which included detailed discussions with stakeholders from 2009-2012</a:t>
            </a:r>
          </a:p>
          <a:p>
            <a:pPr lvl="1"/>
            <a:r>
              <a:rPr lang="en-CA" sz="1800" dirty="0" smtClean="0"/>
              <a:t>In </a:t>
            </a:r>
            <a:r>
              <a:rPr lang="en-CA" sz="1800" dirty="0"/>
              <a:t>spring 2016, ECCC released a discussion paper for comment and organized webinars, follow-up meetings, etc.</a:t>
            </a:r>
          </a:p>
          <a:p>
            <a:pPr>
              <a:buClrTx/>
            </a:pPr>
            <a:endParaRPr lang="en-CA" sz="1800" dirty="0" smtClean="0"/>
          </a:p>
          <a:p>
            <a:pPr>
              <a:buClrTx/>
            </a:pPr>
            <a:r>
              <a:rPr lang="en-CA" sz="1800" dirty="0" smtClean="0"/>
              <a:t>The proposed regulations incorporate flexibilities and adjustments to address comments from stakeholders</a:t>
            </a:r>
            <a:endParaRPr lang="en-US" sz="1800" dirty="0" smtClean="0"/>
          </a:p>
          <a:p>
            <a:pPr>
              <a:buClrTx/>
            </a:pPr>
            <a:endParaRPr lang="en-US" sz="1800" dirty="0"/>
          </a:p>
          <a:p>
            <a:pPr>
              <a:buClrTx/>
            </a:pPr>
            <a:r>
              <a:rPr lang="en-US" sz="1800" dirty="0" smtClean="0"/>
              <a:t>Pre-publication </a:t>
            </a:r>
            <a:r>
              <a:rPr lang="en-US" sz="1800" dirty="0"/>
              <a:t>in </a:t>
            </a:r>
            <a:r>
              <a:rPr lang="en-US" sz="1800" dirty="0" smtClean="0"/>
              <a:t>Part I of the </a:t>
            </a:r>
            <a:r>
              <a:rPr lang="en-US" sz="1800" i="1" dirty="0"/>
              <a:t>Canada </a:t>
            </a:r>
            <a:r>
              <a:rPr lang="en-US" sz="1800" i="1" dirty="0" smtClean="0"/>
              <a:t>Gazette </a:t>
            </a:r>
            <a:r>
              <a:rPr lang="en-US" sz="1800" dirty="0"/>
              <a:t>gives </a:t>
            </a:r>
            <a:r>
              <a:rPr lang="en-US" sz="1800" dirty="0" smtClean="0"/>
              <a:t>interested </a:t>
            </a:r>
            <a:r>
              <a:rPr lang="en-US" sz="1800" dirty="0"/>
              <a:t>groups and </a:t>
            </a:r>
            <a:r>
              <a:rPr lang="en-US" sz="1800" dirty="0" smtClean="0"/>
              <a:t>individuals a </a:t>
            </a:r>
            <a:r>
              <a:rPr lang="en-US" sz="1800" dirty="0"/>
              <a:t>final opportunity to review and comment on </a:t>
            </a:r>
            <a:r>
              <a:rPr lang="en-US" sz="1800" dirty="0" smtClean="0"/>
              <a:t>the proposed regulations before they are enacted</a:t>
            </a:r>
            <a:endParaRPr lang="en-US" sz="1800" i="1" dirty="0"/>
          </a:p>
        </p:txBody>
      </p:sp>
    </p:spTree>
    <p:extLst>
      <p:ext uri="{BB962C8B-B14F-4D97-AF65-F5344CB8AC3E}">
        <p14:creationId xmlns:p14="http://schemas.microsoft.com/office/powerpoint/2010/main" val="3112950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776864" cy="1143000"/>
          </a:xfrm>
        </p:spPr>
        <p:txBody>
          <a:bodyPr/>
          <a:lstStyle/>
          <a:p>
            <a:r>
              <a:rPr lang="en-US" sz="3200" dirty="0" smtClean="0"/>
              <a:t>Anticipated Costs and Benefits</a:t>
            </a:r>
            <a:endParaRPr lang="en-US" sz="3200" dirty="0"/>
          </a:p>
        </p:txBody>
      </p:sp>
      <p:sp>
        <p:nvSpPr>
          <p:cNvPr id="3" name="Content Placeholder 2"/>
          <p:cNvSpPr>
            <a:spLocks noGrp="1"/>
          </p:cNvSpPr>
          <p:nvPr>
            <p:ph idx="1"/>
          </p:nvPr>
        </p:nvSpPr>
        <p:spPr>
          <a:xfrm>
            <a:off x="827584" y="1340768"/>
            <a:ext cx="8136904"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pPr>
            <a:r>
              <a:rPr lang="en-CA" sz="1800" dirty="0" smtClean="0"/>
              <a:t>Important air quality benefits</a:t>
            </a:r>
          </a:p>
          <a:p>
            <a:pPr lvl="1">
              <a:buClrTx/>
            </a:pPr>
            <a:r>
              <a:rPr lang="en-CA" sz="1800" dirty="0" smtClean="0"/>
              <a:t>The proposed regulations are expected to result in reductions of 102 kilotonnes of VOC emissions and 43 kilotonnes carbon dioxide equivalent (CO</a:t>
            </a:r>
            <a:r>
              <a:rPr lang="en-CA" sz="1800" baseline="-25000" dirty="0" smtClean="0"/>
              <a:t>2</a:t>
            </a:r>
            <a:r>
              <a:rPr lang="en-CA" sz="1800" dirty="0" smtClean="0"/>
              <a:t>e) of greenhouse gas emissions</a:t>
            </a:r>
          </a:p>
          <a:p>
            <a:pPr lvl="1">
              <a:buClrTx/>
            </a:pPr>
            <a:r>
              <a:rPr lang="en-CA" sz="1800" dirty="0" smtClean="0"/>
              <a:t>Premature mortality </a:t>
            </a:r>
            <a:r>
              <a:rPr lang="en-CA" sz="1800" dirty="0"/>
              <a:t>of 43 </a:t>
            </a:r>
            <a:r>
              <a:rPr lang="en-CA" sz="1800" dirty="0" smtClean="0"/>
              <a:t>persons would also be avoided</a:t>
            </a:r>
          </a:p>
          <a:p>
            <a:pPr lvl="1">
              <a:buClrTx/>
            </a:pPr>
            <a:endParaRPr lang="en-CA" sz="1200" dirty="0"/>
          </a:p>
          <a:p>
            <a:pPr>
              <a:buClrTx/>
            </a:pPr>
            <a:r>
              <a:rPr lang="en-CA" sz="1800" dirty="0" smtClean="0"/>
              <a:t>Reduced exposure to toxics for Canadians living around facilities</a:t>
            </a:r>
          </a:p>
          <a:p>
            <a:pPr lvl="1">
              <a:buClrTx/>
            </a:pPr>
            <a:r>
              <a:rPr lang="en-CA" sz="1800" dirty="0" smtClean="0"/>
              <a:t>Most facilities are located in and around urban centres and First Nations</a:t>
            </a:r>
          </a:p>
          <a:p>
            <a:pPr lvl="1">
              <a:buClrTx/>
            </a:pPr>
            <a:endParaRPr lang="en-CA" sz="1200" dirty="0" smtClean="0"/>
          </a:p>
          <a:p>
            <a:pPr>
              <a:buClrTx/>
            </a:pPr>
            <a:r>
              <a:rPr lang="en-CA" sz="1800" dirty="0" smtClean="0"/>
              <a:t>Facility operators would incur costs to comply with the requirements, but would also recover products that would otherwise have been lost from leaking equipment</a:t>
            </a:r>
            <a:endParaRPr lang="en-CA" sz="1800" dirty="0"/>
          </a:p>
          <a:p>
            <a:pPr lvl="1">
              <a:buClrTx/>
            </a:pPr>
            <a:endParaRPr lang="en-CA" sz="1200" dirty="0" smtClean="0"/>
          </a:p>
          <a:p>
            <a:pPr>
              <a:buClrTx/>
            </a:pPr>
            <a:r>
              <a:rPr lang="en-CA" sz="1800" dirty="0" smtClean="0"/>
              <a:t>Total</a:t>
            </a:r>
            <a:r>
              <a:rPr lang="en-CA" sz="1800" b="1" dirty="0" smtClean="0"/>
              <a:t> </a:t>
            </a:r>
            <a:r>
              <a:rPr lang="en-CA" sz="1800" dirty="0" smtClean="0"/>
              <a:t>benefits are estimated at $313 million, while total costs are estimated at $254 million</a:t>
            </a:r>
            <a:endParaRPr lang="en-US" sz="1800" dirty="0"/>
          </a:p>
        </p:txBody>
      </p:sp>
    </p:spTree>
    <p:extLst>
      <p:ext uri="{BB962C8B-B14F-4D97-AF65-F5344CB8AC3E}">
        <p14:creationId xmlns:p14="http://schemas.microsoft.com/office/powerpoint/2010/main" val="2617110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229600" cy="4525963"/>
          </a:xfrm>
        </p:spPr>
        <p:txBody>
          <a:bodyPr/>
          <a:lstStyle/>
          <a:p>
            <a:pPr marL="0" indent="0" algn="ctr">
              <a:buNone/>
            </a:pPr>
            <a:endParaRPr lang="en-CA" dirty="0" smtClean="0"/>
          </a:p>
          <a:p>
            <a:pPr marL="0" indent="0" algn="ctr">
              <a:buNone/>
            </a:pPr>
            <a:endParaRPr lang="en-CA" dirty="0"/>
          </a:p>
          <a:p>
            <a:pPr marL="0" indent="0" algn="ctr">
              <a:buNone/>
            </a:pPr>
            <a:endParaRPr lang="en-CA" dirty="0" smtClean="0"/>
          </a:p>
          <a:p>
            <a:pPr marL="0" indent="0" algn="ctr">
              <a:buNone/>
            </a:pPr>
            <a:r>
              <a:rPr lang="en-CA" sz="3600" b="1" dirty="0" smtClean="0">
                <a:solidFill>
                  <a:srgbClr val="1D3A00"/>
                </a:solidFill>
              </a:rPr>
              <a:t>NEXT STEPS</a:t>
            </a:r>
            <a:endParaRPr lang="en-US" sz="3600" b="1" dirty="0">
              <a:solidFill>
                <a:srgbClr val="1D3A00"/>
              </a:solidFill>
            </a:endParaRPr>
          </a:p>
        </p:txBody>
      </p:sp>
    </p:spTree>
    <p:extLst>
      <p:ext uri="{BB962C8B-B14F-4D97-AF65-F5344CB8AC3E}">
        <p14:creationId xmlns:p14="http://schemas.microsoft.com/office/powerpoint/2010/main" val="1854104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229600" cy="1143000"/>
          </a:xfrm>
        </p:spPr>
        <p:txBody>
          <a:bodyPr/>
          <a:lstStyle/>
          <a:p>
            <a:r>
              <a:rPr lang="en-CA" dirty="0" smtClean="0"/>
              <a:t>Next Steps for Methane and VOCs</a:t>
            </a:r>
            <a:endParaRPr lang="en-US" dirty="0"/>
          </a:p>
        </p:txBody>
      </p:sp>
      <p:sp>
        <p:nvSpPr>
          <p:cNvPr id="3" name="Content Placeholder 2"/>
          <p:cNvSpPr>
            <a:spLocks noGrp="1"/>
          </p:cNvSpPr>
          <p:nvPr>
            <p:ph idx="1"/>
          </p:nvPr>
        </p:nvSpPr>
        <p:spPr>
          <a:xfrm>
            <a:off x="838200" y="1371600"/>
            <a:ext cx="8077200" cy="4525963"/>
          </a:xfrm>
        </p:spPr>
        <p:txBody>
          <a:bodyPr/>
          <a:lstStyle/>
          <a:p>
            <a:r>
              <a:rPr lang="en-CA" sz="2000" dirty="0" smtClean="0"/>
              <a:t>The proposed regulations will be published in </a:t>
            </a:r>
            <a:r>
              <a:rPr lang="en-CA" sz="2000" i="1" dirty="0"/>
              <a:t>Canada Gazette</a:t>
            </a:r>
            <a:r>
              <a:rPr lang="en-CA" sz="2000" dirty="0"/>
              <a:t>, Part </a:t>
            </a:r>
            <a:r>
              <a:rPr lang="en-CA" sz="2000" dirty="0" smtClean="0"/>
              <a:t>I on </a:t>
            </a:r>
            <a:r>
              <a:rPr lang="en-CA" sz="2000" b="1" dirty="0" smtClean="0"/>
              <a:t>May 27, 2017</a:t>
            </a:r>
            <a:endParaRPr lang="en-CA" sz="2000" dirty="0" smtClean="0"/>
          </a:p>
          <a:p>
            <a:pPr marL="0" indent="0">
              <a:buNone/>
            </a:pPr>
            <a:endParaRPr lang="en-CA" sz="1800" dirty="0" smtClean="0"/>
          </a:p>
          <a:p>
            <a:r>
              <a:rPr lang="en-CA" sz="2000" dirty="0"/>
              <a:t>A 60-day public comment period will follow this </a:t>
            </a:r>
            <a:r>
              <a:rPr lang="en-CA" sz="2000" dirty="0" smtClean="0"/>
              <a:t>publication</a:t>
            </a:r>
          </a:p>
          <a:p>
            <a:endParaRPr lang="en-CA" sz="2000" dirty="0"/>
          </a:p>
          <a:p>
            <a:r>
              <a:rPr lang="en-CA" sz="2000" dirty="0" smtClean="0"/>
              <a:t>ECCC </a:t>
            </a:r>
            <a:r>
              <a:rPr lang="en-CA" sz="2000" dirty="0"/>
              <a:t>will </a:t>
            </a:r>
            <a:r>
              <a:rPr lang="en-CA" sz="2000" dirty="0" smtClean="0"/>
              <a:t>continue to consult with provinces, territories, Indigenous peoples, industry, ENGOs and other stakeholders to develop </a:t>
            </a:r>
            <a:r>
              <a:rPr lang="en-CA" sz="2000" dirty="0"/>
              <a:t>the </a:t>
            </a:r>
            <a:r>
              <a:rPr lang="en-CA" sz="2000" dirty="0" smtClean="0"/>
              <a:t>final regulations</a:t>
            </a:r>
            <a:br>
              <a:rPr lang="en-CA" sz="2000" dirty="0" smtClean="0"/>
            </a:br>
            <a:endParaRPr lang="en-CA" sz="2000" dirty="0" smtClean="0"/>
          </a:p>
          <a:p>
            <a:r>
              <a:rPr lang="en-CA" sz="2000" dirty="0" smtClean="0"/>
              <a:t>Continue to work with interested provinces on equivalency and other collaborative agreements</a:t>
            </a:r>
            <a:endParaRPr lang="en-CA" sz="2000" dirty="0"/>
          </a:p>
          <a:p>
            <a:endParaRPr lang="en-CA" sz="1800" dirty="0"/>
          </a:p>
          <a:p>
            <a:r>
              <a:rPr lang="en-CA" sz="2000" dirty="0" smtClean="0"/>
              <a:t>The targeted publication dates </a:t>
            </a:r>
            <a:r>
              <a:rPr lang="en-CA" sz="2000" dirty="0"/>
              <a:t>for </a:t>
            </a:r>
            <a:r>
              <a:rPr lang="en-CA" sz="2000" dirty="0" smtClean="0"/>
              <a:t>the final </a:t>
            </a:r>
            <a:r>
              <a:rPr lang="en-CA" sz="2000" dirty="0"/>
              <a:t>regulations in </a:t>
            </a:r>
            <a:r>
              <a:rPr lang="en-CA" sz="2000" i="1" dirty="0"/>
              <a:t>Canada Gazette</a:t>
            </a:r>
            <a:r>
              <a:rPr lang="en-CA" sz="2000" dirty="0"/>
              <a:t>, Part II, </a:t>
            </a:r>
            <a:r>
              <a:rPr lang="en-CA" sz="2000" dirty="0" smtClean="0"/>
              <a:t>are in 2018</a:t>
            </a:r>
            <a:endParaRPr lang="en-CA" sz="1800" dirty="0" smtClean="0"/>
          </a:p>
          <a:p>
            <a:endParaRPr lang="en-CA" dirty="0"/>
          </a:p>
          <a:p>
            <a:endParaRPr lang="en-US" dirty="0"/>
          </a:p>
        </p:txBody>
      </p:sp>
    </p:spTree>
    <p:extLst>
      <p:ext uri="{BB962C8B-B14F-4D97-AF65-F5344CB8AC3E}">
        <p14:creationId xmlns:p14="http://schemas.microsoft.com/office/powerpoint/2010/main" val="249009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77200" cy="1143000"/>
          </a:xfrm>
        </p:spPr>
        <p:txBody>
          <a:bodyPr/>
          <a:lstStyle/>
          <a:p>
            <a:r>
              <a:rPr lang="en-US" sz="3200" dirty="0">
                <a:latin typeface="+mn-lt"/>
              </a:rPr>
              <a:t>Protecting the </a:t>
            </a:r>
            <a:r>
              <a:rPr lang="en-US" sz="3200" dirty="0" smtClean="0">
                <a:latin typeface="+mn-lt"/>
              </a:rPr>
              <a:t>Health and </a:t>
            </a:r>
            <a:r>
              <a:rPr lang="en-US" sz="3200" dirty="0"/>
              <a:t>Environment </a:t>
            </a:r>
            <a:r>
              <a:rPr lang="en-US" sz="3200" dirty="0" smtClean="0">
                <a:latin typeface="+mn-lt"/>
              </a:rPr>
              <a:t>of Canadians</a:t>
            </a:r>
            <a:endParaRPr lang="en-US" sz="3200" dirty="0">
              <a:latin typeface="+mn-lt"/>
            </a:endParaRPr>
          </a:p>
        </p:txBody>
      </p:sp>
      <p:sp>
        <p:nvSpPr>
          <p:cNvPr id="3" name="Content Placeholder 2"/>
          <p:cNvSpPr>
            <a:spLocks noGrp="1"/>
          </p:cNvSpPr>
          <p:nvPr>
            <p:ph idx="1"/>
          </p:nvPr>
        </p:nvSpPr>
        <p:spPr>
          <a:xfrm>
            <a:off x="838200" y="1447800"/>
            <a:ext cx="8229600" cy="4800600"/>
          </a:xfrm>
        </p:spPr>
        <p:txBody>
          <a:bodyPr/>
          <a:lstStyle/>
          <a:p>
            <a:r>
              <a:rPr lang="en-CA" sz="2000" dirty="0" smtClean="0"/>
              <a:t>Unprecedented level of consultations </a:t>
            </a:r>
            <a:endParaRPr lang="en-CA" sz="2000" dirty="0" smtClean="0"/>
          </a:p>
          <a:p>
            <a:pPr marL="287338" lvl="1">
              <a:buClr>
                <a:srgbClr val="FF0000"/>
              </a:buClr>
              <a:buSzPct val="120000"/>
              <a:buFontTx/>
              <a:buChar char="•"/>
            </a:pPr>
            <a:r>
              <a:rPr lang="en-CA" dirty="0" smtClean="0"/>
              <a:t>In December 2016, the Pan-Canadian Framework on Clean Growth and Climate Change identified these regulations as part of actions that will contribute to achieving our Paris 2030 target</a:t>
            </a:r>
          </a:p>
          <a:p>
            <a:pPr marL="287338" lvl="1">
              <a:buClr>
                <a:srgbClr val="FF0000"/>
              </a:buClr>
              <a:buSzPct val="120000"/>
              <a:buFontTx/>
              <a:buChar char="•"/>
            </a:pPr>
            <a:r>
              <a:rPr lang="en-CA" dirty="0" smtClean="0"/>
              <a:t>There will be significant air quality benefits</a:t>
            </a:r>
          </a:p>
          <a:p>
            <a:pPr marL="661988" lvl="2">
              <a:buClr>
                <a:srgbClr val="FF0000"/>
              </a:buClr>
              <a:buSzPct val="120000"/>
              <a:buFontTx/>
              <a:buChar char="•"/>
            </a:pPr>
            <a:r>
              <a:rPr lang="en-CA" dirty="0" smtClean="0"/>
              <a:t>Methane measures for upstream facilities lead to reductions in VOCs</a:t>
            </a:r>
          </a:p>
          <a:p>
            <a:pPr marL="661988" lvl="2">
              <a:buClr>
                <a:srgbClr val="FF0000"/>
              </a:buClr>
              <a:buSzPct val="120000"/>
              <a:buFontTx/>
              <a:buChar char="•"/>
            </a:pPr>
            <a:r>
              <a:rPr lang="en-CA" dirty="0" smtClean="0"/>
              <a:t>ECCC is also fulfilling its legal obligation reduce carcinogenic VOCs from downstream facilities </a:t>
            </a:r>
          </a:p>
          <a:p>
            <a:endParaRPr lang="en-US" dirty="0">
              <a:solidFill>
                <a:srgbClr val="FF0000"/>
              </a:solidFill>
            </a:endParaRPr>
          </a:p>
        </p:txBody>
      </p:sp>
    </p:spTree>
    <p:extLst>
      <p:ext uri="{BB962C8B-B14F-4D97-AF65-F5344CB8AC3E}">
        <p14:creationId xmlns:p14="http://schemas.microsoft.com/office/powerpoint/2010/main" val="416421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lstStyle/>
          <a:p>
            <a:r>
              <a:rPr lang="en-CA" altLang="en-US" dirty="0" smtClean="0"/>
              <a:t>Methane</a:t>
            </a:r>
            <a:endParaRPr lang="en-US" dirty="0"/>
          </a:p>
        </p:txBody>
      </p:sp>
      <p:sp>
        <p:nvSpPr>
          <p:cNvPr id="3" name="Content Placeholder 2"/>
          <p:cNvSpPr>
            <a:spLocks noGrp="1"/>
          </p:cNvSpPr>
          <p:nvPr>
            <p:ph idx="1"/>
          </p:nvPr>
        </p:nvSpPr>
        <p:spPr>
          <a:xfrm>
            <a:off x="838200" y="1524000"/>
            <a:ext cx="3399148" cy="4525963"/>
          </a:xfrm>
        </p:spPr>
        <p:txBody>
          <a:bodyPr/>
          <a:lstStyle/>
          <a:p>
            <a:pPr marL="0" indent="0" eaLnBrk="1" hangingPunct="1">
              <a:spcAft>
                <a:spcPts val="600"/>
              </a:spcAft>
              <a:buNone/>
            </a:pPr>
            <a:r>
              <a:rPr lang="en-US" altLang="en-US" sz="2000" b="1" dirty="0"/>
              <a:t>What is it? </a:t>
            </a:r>
            <a:endParaRPr lang="en-US" altLang="en-US" sz="2000" b="1" dirty="0" smtClean="0"/>
          </a:p>
          <a:p>
            <a:pPr eaLnBrk="1" hangingPunct="1"/>
            <a:r>
              <a:rPr lang="en-US" altLang="en-US" sz="1800" dirty="0" smtClean="0"/>
              <a:t>Colorless</a:t>
            </a:r>
            <a:r>
              <a:rPr lang="en-US" altLang="en-US" sz="1800" dirty="0"/>
              <a:t>, odorless, flammable </a:t>
            </a:r>
            <a:r>
              <a:rPr lang="en-US" altLang="en-US" sz="1800" dirty="0" smtClean="0"/>
              <a:t>gas</a:t>
            </a:r>
          </a:p>
          <a:p>
            <a:pPr eaLnBrk="1" hangingPunct="1"/>
            <a:r>
              <a:rPr lang="en-US" altLang="en-US" sz="1800" b="1" dirty="0" smtClean="0"/>
              <a:t>Primary </a:t>
            </a:r>
            <a:r>
              <a:rPr lang="en-US" altLang="en-US" sz="1800" b="1" dirty="0"/>
              <a:t>component of natural </a:t>
            </a:r>
            <a:r>
              <a:rPr lang="en-US" altLang="en-US" sz="1800" b="1" dirty="0" smtClean="0"/>
              <a:t>gas</a:t>
            </a:r>
          </a:p>
          <a:p>
            <a:pPr eaLnBrk="1" hangingPunct="1"/>
            <a:r>
              <a:rPr lang="en-US" altLang="en-US" sz="1800" dirty="0" smtClean="0"/>
              <a:t>Global </a:t>
            </a:r>
            <a:r>
              <a:rPr lang="en-US" altLang="en-US" sz="1800" dirty="0"/>
              <a:t>warming potential 25 times greater than CO</a:t>
            </a:r>
            <a:r>
              <a:rPr lang="en-US" altLang="en-US" sz="1800" baseline="-25000" dirty="0"/>
              <a:t>2 </a:t>
            </a:r>
            <a:r>
              <a:rPr lang="en-CA" sz="1800" dirty="0"/>
              <a:t>over a 100-year period</a:t>
            </a:r>
            <a:r>
              <a:rPr lang="en-US" altLang="en-US" sz="1800" dirty="0"/>
              <a:t> </a:t>
            </a:r>
            <a:endParaRPr lang="en-US" altLang="en-US" sz="1800" dirty="0" smtClean="0"/>
          </a:p>
          <a:p>
            <a:pPr eaLnBrk="1" hangingPunct="1"/>
            <a:r>
              <a:rPr lang="en-US" altLang="en-US" sz="1800" dirty="0" smtClean="0"/>
              <a:t>Short-lived </a:t>
            </a:r>
            <a:r>
              <a:rPr lang="en-US" altLang="en-US" sz="1800" dirty="0"/>
              <a:t>climate pollutant – r</a:t>
            </a:r>
            <a:r>
              <a:rPr lang="en-US" sz="1800" dirty="0"/>
              <a:t>elatively short lifetime in the atmosphere and has a warming influence on climate</a:t>
            </a:r>
            <a:endParaRPr lang="en-US" altLang="en-US" sz="1800" dirty="0"/>
          </a:p>
          <a:p>
            <a:pPr lvl="1">
              <a:spcBef>
                <a:spcPts val="432"/>
              </a:spcBef>
              <a:spcAft>
                <a:spcPts val="0"/>
              </a:spcAft>
              <a:defRPr/>
            </a:pPr>
            <a:endParaRPr lang="en-US" altLang="en-US" sz="1800" b="1" dirty="0"/>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1148" y="2209800"/>
            <a:ext cx="4419600" cy="3552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6629400" y="3268967"/>
            <a:ext cx="2408644" cy="1433899"/>
          </a:xfrm>
          <a:prstGeom prst="ellipse">
            <a:avLst/>
          </a:prstGeom>
          <a:noFill/>
          <a:ln w="25400"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effectLst/>
              <a:latin typeface="Arial" charset="0"/>
              <a:ea typeface="Arial Unicode MS" pitchFamily="34" charset="-128"/>
              <a:cs typeface="Arial Unicode MS" pitchFamily="34" charset="-128"/>
            </a:endParaRPr>
          </a:p>
        </p:txBody>
      </p:sp>
      <p:sp>
        <p:nvSpPr>
          <p:cNvPr id="6" name="Rectangle 5"/>
          <p:cNvSpPr/>
          <p:nvPr/>
        </p:nvSpPr>
        <p:spPr>
          <a:xfrm>
            <a:off x="8238752" y="3724307"/>
            <a:ext cx="799291" cy="523220"/>
          </a:xfrm>
          <a:prstGeom prst="rect">
            <a:avLst/>
          </a:prstGeom>
        </p:spPr>
        <p:txBody>
          <a:bodyPr wrap="square">
            <a:spAutoFit/>
          </a:bodyPr>
          <a:lstStyle/>
          <a:p>
            <a:r>
              <a:rPr lang="en-US" sz="1400" b="1" dirty="0" smtClean="0"/>
              <a:t>48 </a:t>
            </a:r>
            <a:r>
              <a:rPr lang="en-US" sz="1400" b="1" dirty="0"/>
              <a:t>Mt </a:t>
            </a:r>
            <a:endParaRPr lang="en-US" sz="1400" b="1" dirty="0" smtClean="0"/>
          </a:p>
          <a:p>
            <a:r>
              <a:rPr lang="en-US" sz="1400" b="1" dirty="0" smtClean="0"/>
              <a:t>CO</a:t>
            </a:r>
            <a:r>
              <a:rPr lang="en-US" sz="1400" b="1" baseline="-25000" dirty="0" smtClean="0"/>
              <a:t>2</a:t>
            </a:r>
            <a:r>
              <a:rPr lang="en-US" sz="1400" b="1" dirty="0" smtClean="0"/>
              <a:t>e</a:t>
            </a:r>
            <a:endParaRPr lang="en-US" sz="1400" dirty="0"/>
          </a:p>
        </p:txBody>
      </p:sp>
      <p:sp>
        <p:nvSpPr>
          <p:cNvPr id="7" name="TextBox 6"/>
          <p:cNvSpPr txBox="1"/>
          <p:nvPr/>
        </p:nvSpPr>
        <p:spPr>
          <a:xfrm rot="10800000" flipV="1">
            <a:off x="4953000" y="1524000"/>
            <a:ext cx="3352800" cy="584775"/>
          </a:xfrm>
          <a:prstGeom prst="rect">
            <a:avLst/>
          </a:prstGeom>
          <a:noFill/>
        </p:spPr>
        <p:txBody>
          <a:bodyPr wrap="square" rtlCol="0">
            <a:spAutoFit/>
          </a:bodyPr>
          <a:lstStyle/>
          <a:p>
            <a:pPr algn="ctr">
              <a:buClr>
                <a:srgbClr val="FF0000"/>
              </a:buClr>
            </a:pPr>
            <a:r>
              <a:rPr lang="en-US" sz="1600" b="1" dirty="0" smtClean="0"/>
              <a:t>Canada’s 2014 Total Methane Emissions </a:t>
            </a:r>
            <a:r>
              <a:rPr lang="en-US" sz="1400" dirty="0" smtClean="0"/>
              <a:t>(110 Mt CO</a:t>
            </a:r>
            <a:r>
              <a:rPr lang="en-US" sz="1400" baseline="-25000" dirty="0" smtClean="0"/>
              <a:t>2</a:t>
            </a:r>
            <a:r>
              <a:rPr lang="en-US" sz="1400" dirty="0" smtClean="0"/>
              <a:t>e)</a:t>
            </a:r>
          </a:p>
        </p:txBody>
      </p:sp>
    </p:spTree>
    <p:extLst>
      <p:ext uri="{BB962C8B-B14F-4D97-AF65-F5344CB8AC3E}">
        <p14:creationId xmlns:p14="http://schemas.microsoft.com/office/powerpoint/2010/main" val="2670654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3" y="177775"/>
            <a:ext cx="8069439" cy="1143000"/>
          </a:xfrm>
        </p:spPr>
        <p:txBody>
          <a:bodyPr/>
          <a:lstStyle/>
          <a:p>
            <a:r>
              <a:rPr lang="en-US" sz="3200" dirty="0" smtClean="0"/>
              <a:t>Oil and Gas Methane Across Canada</a:t>
            </a:r>
            <a:endParaRPr lang="en-US" sz="3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809" t="4490" r="3016" b="3696"/>
          <a:stretch/>
        </p:blipFill>
        <p:spPr>
          <a:xfrm>
            <a:off x="1063647" y="1378150"/>
            <a:ext cx="7458924" cy="4755796"/>
          </a:xfrm>
          <a:prstGeom prst="rect">
            <a:avLst/>
          </a:prstGeom>
        </p:spPr>
      </p:pic>
      <p:sp>
        <p:nvSpPr>
          <p:cNvPr id="6" name="TextBox 1"/>
          <p:cNvSpPr txBox="1">
            <a:spLocks noChangeArrowheads="1"/>
          </p:cNvSpPr>
          <p:nvPr/>
        </p:nvSpPr>
        <p:spPr bwMode="auto">
          <a:xfrm>
            <a:off x="6172200" y="5575756"/>
            <a:ext cx="13681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eaLnBrk="1" hangingPunct="1"/>
            <a:r>
              <a:rPr lang="en-CA" altLang="en-US" sz="1100" dirty="0" smtClean="0"/>
              <a:t>Source</a:t>
            </a:r>
            <a:r>
              <a:rPr lang="en-CA" altLang="en-US" sz="1100" dirty="0"/>
              <a:t>: National Inventory </a:t>
            </a:r>
            <a:r>
              <a:rPr lang="en-CA" altLang="en-US" sz="1100" dirty="0" smtClean="0"/>
              <a:t>Report</a:t>
            </a:r>
            <a:endParaRPr lang="en-CA" altLang="en-US" sz="1100" dirty="0"/>
          </a:p>
        </p:txBody>
      </p:sp>
    </p:spTree>
    <p:extLst>
      <p:ext uri="{BB962C8B-B14F-4D97-AF65-F5344CB8AC3E}">
        <p14:creationId xmlns:p14="http://schemas.microsoft.com/office/powerpoint/2010/main" val="164883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a:xfrm>
            <a:off x="827088" y="274638"/>
            <a:ext cx="8137525" cy="1020762"/>
          </a:xfrm>
        </p:spPr>
        <p:txBody>
          <a:bodyPr/>
          <a:lstStyle/>
          <a:p>
            <a:pPr eaLnBrk="1" hangingPunct="1"/>
            <a:r>
              <a:rPr lang="en-CA" altLang="en-US" dirty="0" smtClean="0"/>
              <a:t>Proposed Regulatory</a:t>
            </a:r>
            <a:r>
              <a:rPr lang="en-CA" altLang="en-US" sz="3200" dirty="0" smtClean="0"/>
              <a:t> </a:t>
            </a:r>
            <a:r>
              <a:rPr lang="en-CA" altLang="en-US" dirty="0" smtClean="0"/>
              <a:t>Coverage</a:t>
            </a:r>
          </a:p>
        </p:txBody>
      </p:sp>
      <p:sp>
        <p:nvSpPr>
          <p:cNvPr id="3" name="Content Placeholder 2"/>
          <p:cNvSpPr>
            <a:spLocks noGrp="1"/>
          </p:cNvSpPr>
          <p:nvPr>
            <p:ph idx="1"/>
          </p:nvPr>
        </p:nvSpPr>
        <p:spPr>
          <a:xfrm>
            <a:off x="761999" y="1447800"/>
            <a:ext cx="3957235" cy="4563660"/>
          </a:xfrm>
        </p:spPr>
        <p:txBody>
          <a:bodyPr>
            <a:normAutofit/>
          </a:bodyPr>
          <a:lstStyle/>
          <a:p>
            <a:pPr eaLnBrk="1" hangingPunct="1">
              <a:buFont typeface="Arial" charset="0"/>
              <a:buChar char="•"/>
              <a:defRPr/>
            </a:pPr>
            <a:r>
              <a:rPr lang="en-US" sz="2000" dirty="0" smtClean="0"/>
              <a:t>The proposed regulation covers over 95% of methane emission sources:</a:t>
            </a:r>
          </a:p>
          <a:p>
            <a:pPr lvl="1" eaLnBrk="1" hangingPunct="1">
              <a:defRPr/>
            </a:pPr>
            <a:r>
              <a:rPr lang="en-US" sz="1800" dirty="0" smtClean="0"/>
              <a:t>Natural Gas Production and Processing</a:t>
            </a:r>
          </a:p>
          <a:p>
            <a:pPr lvl="1" eaLnBrk="1" hangingPunct="1">
              <a:defRPr/>
            </a:pPr>
            <a:r>
              <a:rPr lang="en-US" sz="1800" dirty="0" smtClean="0"/>
              <a:t>Conventional Oil Production</a:t>
            </a:r>
          </a:p>
          <a:p>
            <a:pPr lvl="1" eaLnBrk="1" hangingPunct="1">
              <a:defRPr/>
            </a:pPr>
            <a:r>
              <a:rPr lang="en-US" sz="1800" dirty="0" smtClean="0"/>
              <a:t>Transmission</a:t>
            </a:r>
          </a:p>
          <a:p>
            <a:pPr lvl="1" eaLnBrk="1" hangingPunct="1">
              <a:defRPr/>
            </a:pPr>
            <a:r>
              <a:rPr lang="en-US" sz="1800" dirty="0" smtClean="0"/>
              <a:t>Most oil sands emissions</a:t>
            </a:r>
          </a:p>
          <a:p>
            <a:pPr eaLnBrk="1" hangingPunct="1">
              <a:defRPr/>
            </a:pPr>
            <a:r>
              <a:rPr lang="en-US" sz="2000" dirty="0" smtClean="0"/>
              <a:t>A small portion of the sector’s emissions are not covered: </a:t>
            </a:r>
          </a:p>
          <a:p>
            <a:pPr lvl="1" eaLnBrk="1" hangingPunct="1">
              <a:defRPr/>
            </a:pPr>
            <a:r>
              <a:rPr lang="en-US" sz="1800" dirty="0" smtClean="0"/>
              <a:t>Distribution</a:t>
            </a:r>
          </a:p>
          <a:p>
            <a:pPr lvl="1" eaLnBrk="1" hangingPunct="1">
              <a:defRPr/>
            </a:pPr>
            <a:r>
              <a:rPr lang="en-US" sz="1800" dirty="0" smtClean="0"/>
              <a:t>Refining</a:t>
            </a:r>
          </a:p>
          <a:p>
            <a:pPr lvl="1" eaLnBrk="1" hangingPunct="1">
              <a:defRPr/>
            </a:pPr>
            <a:r>
              <a:rPr lang="en-US" sz="1800" dirty="0" smtClean="0"/>
              <a:t>Some oil sands emissions</a:t>
            </a:r>
            <a:endParaRPr lang="en-CA" sz="2200" dirty="0" smtClean="0"/>
          </a:p>
          <a:p>
            <a:pPr marL="0" indent="0" eaLnBrk="1" hangingPunct="1">
              <a:buFont typeface="Arial" charset="0"/>
              <a:buNone/>
              <a:defRPr/>
            </a:pPr>
            <a:endParaRPr lang="en-CA" dirty="0" smtClean="0"/>
          </a:p>
          <a:p>
            <a:pPr marL="0" indent="0" eaLnBrk="1" hangingPunct="1">
              <a:buFont typeface="Arial" charset="0"/>
              <a:buNone/>
              <a:defRPr/>
            </a:pPr>
            <a:endParaRPr lang="en-US" dirty="0" smtClean="0"/>
          </a:p>
          <a:p>
            <a:pPr marL="0" indent="0" eaLnBrk="1" hangingPunct="1">
              <a:buFont typeface="Arial" charset="0"/>
              <a:buNone/>
              <a:defRPr/>
            </a:pPr>
            <a:endParaRPr lang="en-US" dirty="0" smtClean="0"/>
          </a:p>
        </p:txBody>
      </p:sp>
      <p:sp>
        <p:nvSpPr>
          <p:cNvPr id="5" name="Text Placeholder 4"/>
          <p:cNvSpPr txBox="1">
            <a:spLocks/>
          </p:cNvSpPr>
          <p:nvPr/>
        </p:nvSpPr>
        <p:spPr>
          <a:xfrm>
            <a:off x="4800600" y="1447800"/>
            <a:ext cx="4119086" cy="914400"/>
          </a:xfrm>
          <a:prstGeom prst="rect">
            <a:avLst/>
          </a:prstGeom>
        </p:spPr>
        <p:txBody>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ＭＳ Ｐゴシック" charset="0"/>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ＭＳ Ｐゴシック" pitchFamily="34" charset="-128"/>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ＭＳ Ｐゴシック" pitchFamily="34" charset="-128"/>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ＭＳ Ｐゴシック" pitchFamily="34" charset="-128"/>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ＭＳ Ｐゴシック" pitchFamily="34" charset="-128"/>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lgn="ctr">
              <a:buFontTx/>
              <a:buNone/>
              <a:defRPr/>
            </a:pPr>
            <a:r>
              <a:rPr lang="en-US" sz="2000" b="1" kern="0" dirty="0" smtClean="0"/>
              <a:t>Canada’s Oil and Gas Sector Methane Emissions</a:t>
            </a:r>
          </a:p>
        </p:txBody>
      </p:sp>
      <p:sp>
        <p:nvSpPr>
          <p:cNvPr id="25607" name="TextBox 1"/>
          <p:cNvSpPr txBox="1">
            <a:spLocks noChangeArrowheads="1"/>
          </p:cNvSpPr>
          <p:nvPr/>
        </p:nvSpPr>
        <p:spPr bwMode="auto">
          <a:xfrm>
            <a:off x="6172200" y="5791200"/>
            <a:ext cx="251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spcBef>
                <a:spcPct val="0"/>
              </a:spcBef>
            </a:pPr>
            <a:r>
              <a:rPr kumimoji="1" lang="en-CA" altLang="en-US" sz="1100" dirty="0" smtClean="0">
                <a:ea typeface="Arial Unicode MS" pitchFamily="34" charset="-128"/>
                <a:cs typeface="Arial Unicode MS" pitchFamily="34" charset="-128"/>
              </a:rPr>
              <a:t>Source</a:t>
            </a:r>
            <a:r>
              <a:rPr kumimoji="1" lang="en-CA" altLang="en-US" sz="1100" dirty="0">
                <a:ea typeface="Arial Unicode MS" pitchFamily="34" charset="-128"/>
                <a:cs typeface="Arial Unicode MS" pitchFamily="34" charset="-128"/>
              </a:rPr>
              <a:t>: National Inventory Report</a:t>
            </a:r>
          </a:p>
        </p:txBody>
      </p:sp>
      <p:pic>
        <p:nvPicPr>
          <p:cNvPr id="1026"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r="3294"/>
          <a:stretch/>
        </p:blipFill>
        <p:spPr bwMode="auto">
          <a:xfrm>
            <a:off x="4610143" y="2209800"/>
            <a:ext cx="4500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76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55576" y="260648"/>
            <a:ext cx="8201099" cy="1034752"/>
          </a:xfrm>
        </p:spPr>
        <p:txBody>
          <a:bodyPr/>
          <a:lstStyle/>
          <a:p>
            <a:pPr eaLnBrk="1" hangingPunct="1"/>
            <a:r>
              <a:rPr lang="en-CA" altLang="en-US" dirty="0" smtClean="0"/>
              <a:t>Proposed Regulatory Approach</a:t>
            </a:r>
          </a:p>
        </p:txBody>
      </p:sp>
      <p:sp>
        <p:nvSpPr>
          <p:cNvPr id="3" name="Content Placeholder 2"/>
          <p:cNvSpPr>
            <a:spLocks noGrp="1"/>
          </p:cNvSpPr>
          <p:nvPr>
            <p:ph idx="1"/>
          </p:nvPr>
        </p:nvSpPr>
        <p:spPr>
          <a:xfrm>
            <a:off x="762000" y="1371600"/>
            <a:ext cx="8064896" cy="4824535"/>
          </a:xfrm>
        </p:spPr>
        <p:txBody>
          <a:bodyPr>
            <a:noAutofit/>
          </a:bodyPr>
          <a:lstStyle/>
          <a:p>
            <a:pPr eaLnBrk="1" hangingPunct="1">
              <a:buFont typeface="Arial" charset="0"/>
              <a:buChar char="•"/>
              <a:defRPr/>
            </a:pPr>
            <a:r>
              <a:rPr lang="en-CA" sz="1800" dirty="0" smtClean="0"/>
              <a:t>Regulations under </a:t>
            </a:r>
            <a:r>
              <a:rPr lang="en-CA" sz="1800" i="1" dirty="0" smtClean="0"/>
              <a:t>Canadian Environmental Protection Act, 1999 </a:t>
            </a:r>
            <a:r>
              <a:rPr lang="en-CA" sz="1800" dirty="0" smtClean="0"/>
              <a:t>(CEPA)</a:t>
            </a:r>
          </a:p>
          <a:p>
            <a:pPr eaLnBrk="1" hangingPunct="1">
              <a:buFont typeface="Arial" charset="0"/>
              <a:buChar char="•"/>
              <a:defRPr/>
            </a:pPr>
            <a:r>
              <a:rPr lang="en-CA" sz="1800" dirty="0" smtClean="0"/>
              <a:t>Methane emission </a:t>
            </a:r>
            <a:r>
              <a:rPr lang="en-CA" sz="1800" dirty="0"/>
              <a:t>limits </a:t>
            </a:r>
            <a:r>
              <a:rPr lang="en-CA" sz="1800" dirty="0" smtClean="0"/>
              <a:t>are being proposed in 5 </a:t>
            </a:r>
            <a:r>
              <a:rPr lang="en-CA" sz="1800" dirty="0"/>
              <a:t>key areas:</a:t>
            </a:r>
          </a:p>
          <a:p>
            <a:pPr eaLnBrk="1" hangingPunct="1">
              <a:buFont typeface="Arial" charset="0"/>
              <a:buChar char="•"/>
              <a:defRPr/>
            </a:pPr>
            <a:endParaRPr lang="en-US" sz="800" dirty="0" smtClean="0"/>
          </a:p>
          <a:p>
            <a:pPr marL="1255713" lvl="2" indent="-271463" eaLnBrk="1" hangingPunct="1">
              <a:buClr>
                <a:srgbClr val="008000"/>
              </a:buClr>
              <a:buFont typeface="+mj-lt"/>
              <a:buAutoNum type="arabicPeriod"/>
              <a:defRPr/>
            </a:pPr>
            <a:r>
              <a:rPr lang="en-CA" dirty="0" smtClean="0"/>
              <a:t>Fugitive </a:t>
            </a:r>
            <a:r>
              <a:rPr lang="en-CA" dirty="0"/>
              <a:t>equipment </a:t>
            </a:r>
            <a:r>
              <a:rPr lang="en-CA" dirty="0" smtClean="0"/>
              <a:t>leaks  </a:t>
            </a:r>
          </a:p>
          <a:p>
            <a:pPr marL="1255713" lvl="2" indent="-271463" eaLnBrk="1" hangingPunct="1">
              <a:buClr>
                <a:srgbClr val="008000"/>
              </a:buClr>
              <a:buFont typeface="+mj-lt"/>
              <a:buAutoNum type="arabicPeriod"/>
              <a:defRPr/>
            </a:pPr>
            <a:r>
              <a:rPr lang="en-CA" dirty="0" smtClean="0"/>
              <a:t>Venting</a:t>
            </a:r>
          </a:p>
          <a:p>
            <a:pPr marL="1255713" lvl="2" indent="-271463" eaLnBrk="1" hangingPunct="1">
              <a:buClr>
                <a:srgbClr val="008000"/>
              </a:buClr>
              <a:buFont typeface="+mj-lt"/>
              <a:buAutoNum type="arabicPeriod"/>
              <a:defRPr/>
            </a:pPr>
            <a:r>
              <a:rPr lang="en-CA" dirty="0" smtClean="0"/>
              <a:t>Pneumatic devices</a:t>
            </a:r>
          </a:p>
          <a:p>
            <a:pPr marL="1255713" lvl="2" indent="-271463" eaLnBrk="1" hangingPunct="1">
              <a:buClr>
                <a:srgbClr val="008000"/>
              </a:buClr>
              <a:buFont typeface="+mj-lt"/>
              <a:buAutoNum type="arabicPeriod"/>
              <a:defRPr/>
            </a:pPr>
            <a:r>
              <a:rPr lang="en-CA" dirty="0" smtClean="0"/>
              <a:t>Compressors</a:t>
            </a:r>
            <a:endParaRPr lang="en-CA" dirty="0"/>
          </a:p>
          <a:p>
            <a:pPr marL="1255713" lvl="2" indent="-271463" eaLnBrk="1" hangingPunct="1">
              <a:spcAft>
                <a:spcPts val="600"/>
              </a:spcAft>
              <a:buClr>
                <a:srgbClr val="008000"/>
              </a:buClr>
              <a:buFont typeface="+mj-lt"/>
              <a:buAutoNum type="arabicPeriod"/>
              <a:defRPr/>
            </a:pPr>
            <a:r>
              <a:rPr lang="en-CA" dirty="0" smtClean="0"/>
              <a:t>Well completions</a:t>
            </a:r>
            <a:endParaRPr lang="en-CA" dirty="0"/>
          </a:p>
          <a:p>
            <a:pPr eaLnBrk="1" hangingPunct="1">
              <a:buFont typeface="Arial" panose="020B0604020202020204" pitchFamily="34" charset="0"/>
              <a:buChar char="•"/>
              <a:defRPr/>
            </a:pPr>
            <a:r>
              <a:rPr lang="en-US" sz="1800" dirty="0" smtClean="0"/>
              <a:t>Require corrective actions (equipment repairs, gas combustion and gas conservation)  </a:t>
            </a:r>
          </a:p>
          <a:p>
            <a:pPr eaLnBrk="1" hangingPunct="1">
              <a:buFont typeface="Arial" panose="020B0604020202020204" pitchFamily="34" charset="0"/>
              <a:buChar char="•"/>
              <a:defRPr/>
            </a:pPr>
            <a:r>
              <a:rPr lang="en-CA" sz="1800" dirty="0" smtClean="0"/>
              <a:t>Utilize existing provincial reporting structures when possible, such as production accounting systems</a:t>
            </a:r>
          </a:p>
          <a:p>
            <a:pPr lvl="1" eaLnBrk="1" hangingPunct="1">
              <a:buFont typeface="Arial" charset="0"/>
              <a:buChar char="–"/>
              <a:defRPr/>
            </a:pPr>
            <a:endParaRPr lang="en-CA" sz="1800" dirty="0" smtClean="0"/>
          </a:p>
          <a:p>
            <a:pPr marL="477837" lvl="1" indent="0" eaLnBrk="1" hangingPunct="1">
              <a:buFont typeface="Arial" charset="0"/>
              <a:buNone/>
              <a:defRPr/>
            </a:pPr>
            <a:endParaRPr lang="en-CA" sz="1800" dirty="0" smtClean="0"/>
          </a:p>
          <a:p>
            <a:pPr marL="0" indent="0" eaLnBrk="1" hangingPunct="1">
              <a:buFont typeface="Arial" charset="0"/>
              <a:buNone/>
              <a:defRPr/>
            </a:pPr>
            <a:endParaRPr lang="en-CA" sz="1600" dirty="0" smtClean="0"/>
          </a:p>
          <a:p>
            <a:pPr marL="0" indent="0" eaLnBrk="1" hangingPunct="1">
              <a:buFont typeface="Arial" charset="0"/>
              <a:buNone/>
              <a:defRPr/>
            </a:pPr>
            <a:endParaRPr lang="en-US" sz="1600" dirty="0" smtClean="0"/>
          </a:p>
          <a:p>
            <a:pPr marL="0" indent="0" eaLnBrk="1" hangingPunct="1">
              <a:buFont typeface="Arial" charset="0"/>
              <a:buNone/>
              <a:defRPr/>
            </a:pPr>
            <a:endParaRPr lang="en-US" sz="1600" dirty="0" smtClean="0"/>
          </a:p>
        </p:txBody>
      </p:sp>
    </p:spTree>
    <p:extLst>
      <p:ext uri="{BB962C8B-B14F-4D97-AF65-F5344CB8AC3E}">
        <p14:creationId xmlns:p14="http://schemas.microsoft.com/office/powerpoint/2010/main" val="477374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64338"/>
            <a:ext cx="7632848" cy="880241"/>
          </a:xfrm>
          <a:prstGeom prst="rect">
            <a:avLst/>
          </a:prstGeom>
        </p:spPr>
        <p:txBody>
          <a:bodyPr wrap="square">
            <a:spAutoFit/>
          </a:bodyPr>
          <a:lstStyle/>
          <a:p>
            <a:pPr marL="287338" lvl="1" indent="-287338" eaLnBrk="0" fontAlgn="base" hangingPunct="0">
              <a:spcBef>
                <a:spcPct val="20000"/>
              </a:spcBef>
              <a:spcAft>
                <a:spcPct val="0"/>
              </a:spcAft>
              <a:buClr>
                <a:srgbClr val="FF0000"/>
              </a:buClr>
              <a:buSzPct val="120000"/>
              <a:buFont typeface="Arial" panose="020B0604020202020204" pitchFamily="34" charset="0"/>
              <a:buChar char="•"/>
            </a:pPr>
            <a:r>
              <a:rPr kumimoji="1" lang="en-US" altLang="en-US" sz="1600" dirty="0" smtClean="0"/>
              <a:t>Establish and maintain emission </a:t>
            </a:r>
            <a:r>
              <a:rPr kumimoji="1" lang="en-US" altLang="en-US" sz="1600" dirty="0"/>
              <a:t>control program</a:t>
            </a:r>
            <a:r>
              <a:rPr kumimoji="1" lang="en-US" altLang="en-US" sz="1600" dirty="0" smtClean="0"/>
              <a:t> to detect </a:t>
            </a:r>
            <a:br>
              <a:rPr kumimoji="1" lang="en-US" altLang="en-US" sz="1600" dirty="0" smtClean="0"/>
            </a:br>
            <a:r>
              <a:rPr kumimoji="1" lang="en-US" altLang="en-US" sz="1600" dirty="0" smtClean="0"/>
              <a:t>and repair gas leaks</a:t>
            </a:r>
          </a:p>
          <a:p>
            <a:pPr marL="287338" lvl="1" indent="-287338" eaLnBrk="0" fontAlgn="base" hangingPunct="0">
              <a:spcBef>
                <a:spcPct val="20000"/>
              </a:spcBef>
              <a:spcAft>
                <a:spcPct val="0"/>
              </a:spcAft>
              <a:buClr>
                <a:srgbClr val="FF0000"/>
              </a:buClr>
              <a:buSzPct val="120000"/>
              <a:buFont typeface="Arial" panose="020B0604020202020204" pitchFamily="34" charset="0"/>
              <a:buChar char="•"/>
            </a:pPr>
            <a:endParaRPr kumimoji="1" lang="en-US" sz="1600" dirty="0"/>
          </a:p>
        </p:txBody>
      </p:sp>
      <p:sp>
        <p:nvSpPr>
          <p:cNvPr id="3" name="TextBox 2"/>
          <p:cNvSpPr txBox="1"/>
          <p:nvPr/>
        </p:nvSpPr>
        <p:spPr>
          <a:xfrm>
            <a:off x="609600" y="55781"/>
            <a:ext cx="8388424" cy="1200329"/>
          </a:xfrm>
          <a:prstGeom prst="rect">
            <a:avLst/>
          </a:prstGeom>
          <a:noFill/>
        </p:spPr>
        <p:txBody>
          <a:bodyPr wrap="square" rtlCol="0">
            <a:spAutoFit/>
          </a:bodyPr>
          <a:lstStyle/>
          <a:p>
            <a:pPr fontAlgn="base">
              <a:spcBef>
                <a:spcPct val="0"/>
              </a:spcBef>
              <a:spcAft>
                <a:spcPct val="0"/>
              </a:spcAft>
            </a:pPr>
            <a:r>
              <a:rPr kumimoji="1" lang="en-CA" sz="3600" b="1" dirty="0" smtClean="0">
                <a:solidFill>
                  <a:srgbClr val="3A601B"/>
                </a:solidFill>
                <a:ea typeface="ＭＳ Ｐゴシック" pitchFamily="34" charset="-128"/>
              </a:rPr>
              <a:t>1. Leak Detection and Repair</a:t>
            </a:r>
            <a:br>
              <a:rPr kumimoji="1" lang="en-CA" sz="3600" b="1" dirty="0" smtClean="0">
                <a:solidFill>
                  <a:srgbClr val="3A601B"/>
                </a:solidFill>
                <a:ea typeface="ＭＳ Ｐゴシック" pitchFamily="34" charset="-128"/>
              </a:rPr>
            </a:br>
            <a:r>
              <a:rPr kumimoji="1" lang="en-CA" sz="3600" b="1" dirty="0" smtClean="0">
                <a:solidFill>
                  <a:srgbClr val="3A601B"/>
                </a:solidFill>
                <a:ea typeface="ＭＳ Ｐゴシック" pitchFamily="34" charset="-128"/>
              </a:rPr>
              <a:t> </a:t>
            </a:r>
            <a:r>
              <a:rPr kumimoji="1" lang="en-CA" sz="2400" b="1" dirty="0" smtClean="0">
                <a:solidFill>
                  <a:srgbClr val="3A601B"/>
                </a:solidFill>
                <a:ea typeface="ＭＳ Ｐゴシック" pitchFamily="34" charset="-128"/>
              </a:rPr>
              <a:t>(34% of methane oil and gas emissions)</a:t>
            </a:r>
            <a:r>
              <a:rPr kumimoji="1" lang="en-CA" sz="3600" b="1" dirty="0" smtClean="0">
                <a:solidFill>
                  <a:srgbClr val="3A601B"/>
                </a:solidFill>
                <a:ea typeface="ＭＳ Ｐゴシック" pitchFamily="34" charset="-128"/>
              </a:rPr>
              <a:t> </a:t>
            </a:r>
          </a:p>
        </p:txBody>
      </p:sp>
      <p:graphicFrame>
        <p:nvGraphicFramePr>
          <p:cNvPr id="5" name="Content Placeholder 4"/>
          <p:cNvGraphicFramePr>
            <a:graphicFrameLocks/>
          </p:cNvGraphicFramePr>
          <p:nvPr>
            <p:extLst>
              <p:ext uri="{D42A27DB-BD31-4B8C-83A1-F6EECF244321}">
                <p14:modId xmlns:p14="http://schemas.microsoft.com/office/powerpoint/2010/main" val="105443974"/>
              </p:ext>
            </p:extLst>
          </p:nvPr>
        </p:nvGraphicFramePr>
        <p:xfrm>
          <a:off x="838200" y="2133600"/>
          <a:ext cx="5562600" cy="3505201"/>
        </p:xfrm>
        <a:graphic>
          <a:graphicData uri="http://schemas.openxmlformats.org/drawingml/2006/table">
            <a:tbl>
              <a:tblPr firstRow="1" bandRow="1"/>
              <a:tblGrid>
                <a:gridCol w="2225040"/>
                <a:gridCol w="3337560"/>
              </a:tblGrid>
              <a:tr h="38913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Arial" panose="020B0604020202020204" pitchFamily="34" charset="0"/>
                          <a:cs typeface="Arial" panose="020B0604020202020204" pitchFamily="34" charset="0"/>
                        </a:rPr>
                        <a:t>Element</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baseline="0" dirty="0" smtClean="0">
                          <a:latin typeface="Arial" panose="020B0604020202020204" pitchFamily="34" charset="0"/>
                          <a:cs typeface="Arial" panose="020B0604020202020204" pitchFamily="34" charset="0"/>
                        </a:rPr>
                        <a:t>Proposed Approach</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r>
              <a:tr h="3540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Coming Into Force</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2020</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3540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Coverage</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Larger facilities</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6019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Frequency of Inspection</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3 times per year</a:t>
                      </a:r>
                      <a:endParaRPr lang="en-US" sz="1400" dirty="0" smtClean="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6019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Inspection Methods</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Infrared</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cameras, sniffers,</a:t>
                      </a:r>
                      <a:r>
                        <a:rPr lang="en-US" sz="1400" baseline="0" dirty="0" smtClean="0">
                          <a:latin typeface="Arial" panose="020B0604020202020204" pitchFamily="34" charset="0"/>
                          <a:cs typeface="Arial" panose="020B0604020202020204" pitchFamily="34" charset="0"/>
                        </a:rPr>
                        <a:t> innovative methods e.g. satellites, drones, etc.</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8498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Timelines</a:t>
                      </a:r>
                      <a:r>
                        <a:rPr lang="en-US" sz="1400" baseline="0" dirty="0" smtClean="0">
                          <a:latin typeface="Arial" panose="020B0604020202020204" pitchFamily="34" charset="0"/>
                          <a:cs typeface="Arial" panose="020B0604020202020204" pitchFamily="34" charset="0"/>
                        </a:rPr>
                        <a:t> for</a:t>
                      </a:r>
                      <a:r>
                        <a:rPr lang="en-US" sz="1400" dirty="0" smtClean="0">
                          <a:latin typeface="Arial" panose="020B0604020202020204" pitchFamily="34" charset="0"/>
                          <a:cs typeface="Arial" panose="020B0604020202020204" pitchFamily="34" charset="0"/>
                        </a:rPr>
                        <a:t> Repair</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i="1" dirty="0" smtClean="0">
                          <a:latin typeface="Arial" panose="020B0604020202020204" pitchFamily="34" charset="0"/>
                          <a:cs typeface="Arial" panose="020B0604020202020204" pitchFamily="34" charset="0"/>
                        </a:rPr>
                        <a:t>Offshore</a:t>
                      </a:r>
                      <a:r>
                        <a:rPr lang="en-US" sz="1400" dirty="0" smtClean="0">
                          <a:latin typeface="Arial" panose="020B0604020202020204" pitchFamily="34" charset="0"/>
                          <a:cs typeface="Arial" panose="020B0604020202020204" pitchFamily="34" charset="0"/>
                        </a:rPr>
                        <a:t>: 365 days</a:t>
                      </a:r>
                      <a:endParaRPr lang="en-US" sz="1400" baseline="0" dirty="0" smtClean="0">
                        <a:latin typeface="Arial" panose="020B0604020202020204" pitchFamily="34" charset="0"/>
                        <a:cs typeface="Arial" panose="020B0604020202020204" pitchFamily="34" charset="0"/>
                      </a:endParaRPr>
                    </a:p>
                    <a:p>
                      <a:pPr algn="ctr"/>
                      <a:r>
                        <a:rPr lang="en-US" sz="1400" i="1" dirty="0" smtClean="0">
                          <a:latin typeface="Arial" panose="020B0604020202020204" pitchFamily="34" charset="0"/>
                          <a:cs typeface="Arial" panose="020B0604020202020204" pitchFamily="34" charset="0"/>
                        </a:rPr>
                        <a:t>Onshore</a:t>
                      </a:r>
                      <a:r>
                        <a:rPr lang="en-US" sz="1400" dirty="0" smtClean="0">
                          <a:latin typeface="Arial" panose="020B0604020202020204" pitchFamily="34" charset="0"/>
                          <a:cs typeface="Arial" panose="020B0604020202020204" pitchFamily="34" charset="0"/>
                        </a:rPr>
                        <a:t>: </a:t>
                      </a:r>
                      <a:r>
                        <a:rPr lang="en-US" sz="1400" baseline="0" dirty="0" smtClean="0">
                          <a:latin typeface="Arial" panose="020B0604020202020204" pitchFamily="34" charset="0"/>
                          <a:cs typeface="Arial" panose="020B0604020202020204" pitchFamily="34" charset="0"/>
                        </a:rPr>
                        <a:t> within 30 days, or next shutdown</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3540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Arial" panose="020B0604020202020204" pitchFamily="34" charset="0"/>
                          <a:cs typeface="Arial" panose="020B0604020202020204" pitchFamily="34" charset="0"/>
                        </a:rPr>
                        <a:t>Exemptions</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Single Wellheads</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bl>
          </a:graphicData>
        </a:graphic>
      </p:graphicFrame>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96" t="2944" r="8752" b="5878"/>
          <a:stretch/>
        </p:blipFill>
        <p:spPr bwMode="auto">
          <a:xfrm>
            <a:off x="7086600" y="0"/>
            <a:ext cx="2057400" cy="207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44" t="7026" r="10725" b="6335"/>
          <a:stretch/>
        </p:blipFill>
        <p:spPr bwMode="auto">
          <a:xfrm>
            <a:off x="6513286" y="2895600"/>
            <a:ext cx="2446638" cy="16764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37512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600200"/>
            <a:ext cx="7924800" cy="634020"/>
          </a:xfrm>
          <a:prstGeom prst="rect">
            <a:avLst/>
          </a:prstGeom>
        </p:spPr>
        <p:txBody>
          <a:bodyPr wrap="square">
            <a:spAutoFit/>
          </a:bodyPr>
          <a:lstStyle/>
          <a:p>
            <a:pPr marL="287338" lvl="1" indent="-287338" eaLnBrk="0" fontAlgn="base" hangingPunct="0">
              <a:spcBef>
                <a:spcPct val="20000"/>
              </a:spcBef>
              <a:spcAft>
                <a:spcPct val="0"/>
              </a:spcAft>
              <a:buClr>
                <a:srgbClr val="FF0000"/>
              </a:buClr>
              <a:buSzPct val="120000"/>
              <a:buFont typeface="Arial" panose="020B0604020202020204" pitchFamily="34" charset="0"/>
              <a:buChar char="•"/>
            </a:pPr>
            <a:r>
              <a:rPr kumimoji="1" lang="en-US" altLang="en-US" sz="1600" dirty="0" smtClean="0">
                <a:solidFill>
                  <a:srgbClr val="000000"/>
                </a:solidFill>
              </a:rPr>
              <a:t>Restrict </a:t>
            </a:r>
            <a:r>
              <a:rPr kumimoji="1" lang="en-US" altLang="en-US" sz="1600" dirty="0">
                <a:solidFill>
                  <a:srgbClr val="000000"/>
                </a:solidFill>
              </a:rPr>
              <a:t>venting </a:t>
            </a:r>
            <a:r>
              <a:rPr kumimoji="1" lang="en-US" altLang="en-US" sz="1600" dirty="0" smtClean="0">
                <a:solidFill>
                  <a:srgbClr val="000000"/>
                </a:solidFill>
              </a:rPr>
              <a:t>of gas =&gt; </a:t>
            </a:r>
            <a:r>
              <a:rPr kumimoji="1" lang="en-US" sz="1600" dirty="0" smtClean="0"/>
              <a:t>Reduce emissions </a:t>
            </a:r>
            <a:r>
              <a:rPr kumimoji="1" lang="en-US" sz="1600" dirty="0"/>
              <a:t>by 95% </a:t>
            </a:r>
          </a:p>
          <a:p>
            <a:pPr marL="287338" lvl="1" indent="-287338" eaLnBrk="0" fontAlgn="base" hangingPunct="0">
              <a:spcBef>
                <a:spcPct val="20000"/>
              </a:spcBef>
              <a:spcAft>
                <a:spcPct val="0"/>
              </a:spcAft>
              <a:buClr>
                <a:srgbClr val="FF0000"/>
              </a:buClr>
              <a:buSzPct val="120000"/>
              <a:buFont typeface="Arial" panose="020B0604020202020204" pitchFamily="34" charset="0"/>
              <a:buChar char="•"/>
            </a:pPr>
            <a:r>
              <a:rPr kumimoji="1" lang="en-US" sz="1600" dirty="0" smtClean="0">
                <a:solidFill>
                  <a:srgbClr val="000000"/>
                </a:solidFill>
              </a:rPr>
              <a:t>Rely on current provincial reporting activities</a:t>
            </a:r>
            <a:endParaRPr kumimoji="1" lang="en-US" sz="1600" dirty="0">
              <a:solidFill>
                <a:srgbClr val="000000"/>
              </a:solidFill>
            </a:endParaRPr>
          </a:p>
        </p:txBody>
      </p:sp>
      <p:sp>
        <p:nvSpPr>
          <p:cNvPr id="3" name="TextBox 2"/>
          <p:cNvSpPr txBox="1"/>
          <p:nvPr/>
        </p:nvSpPr>
        <p:spPr>
          <a:xfrm>
            <a:off x="755576" y="76200"/>
            <a:ext cx="8388424" cy="1200329"/>
          </a:xfrm>
          <a:prstGeom prst="rect">
            <a:avLst/>
          </a:prstGeom>
          <a:noFill/>
        </p:spPr>
        <p:txBody>
          <a:bodyPr wrap="square" rtlCol="0">
            <a:spAutoFit/>
          </a:bodyPr>
          <a:lstStyle/>
          <a:p>
            <a:pPr fontAlgn="base">
              <a:spcBef>
                <a:spcPct val="0"/>
              </a:spcBef>
              <a:spcAft>
                <a:spcPct val="0"/>
              </a:spcAft>
            </a:pPr>
            <a:r>
              <a:rPr kumimoji="1" lang="en-CA" sz="3600" b="1" dirty="0">
                <a:solidFill>
                  <a:srgbClr val="3A601B"/>
                </a:solidFill>
                <a:ea typeface="ＭＳ Ｐゴシック" pitchFamily="34" charset="-128"/>
              </a:rPr>
              <a:t>2</a:t>
            </a:r>
            <a:r>
              <a:rPr kumimoji="1" lang="en-CA" sz="3600" b="1" dirty="0" smtClean="0">
                <a:solidFill>
                  <a:srgbClr val="3A601B"/>
                </a:solidFill>
                <a:ea typeface="ＭＳ Ｐゴシック" pitchFamily="34" charset="-128"/>
              </a:rPr>
              <a:t>. Venting </a:t>
            </a:r>
            <a:r>
              <a:rPr kumimoji="1" lang="en-CA" sz="3600" b="1" dirty="0">
                <a:solidFill>
                  <a:srgbClr val="3A601B"/>
                </a:solidFill>
                <a:ea typeface="ＭＳ Ｐゴシック" pitchFamily="34" charset="-128"/>
              </a:rPr>
              <a:t/>
            </a:r>
            <a:br>
              <a:rPr kumimoji="1" lang="en-CA" sz="3600" b="1" dirty="0">
                <a:solidFill>
                  <a:srgbClr val="3A601B"/>
                </a:solidFill>
                <a:ea typeface="ＭＳ Ｐゴシック" pitchFamily="34" charset="-128"/>
              </a:rPr>
            </a:br>
            <a:r>
              <a:rPr kumimoji="1" lang="en-CA" sz="2400" b="1" dirty="0" smtClean="0">
                <a:solidFill>
                  <a:srgbClr val="3A601B"/>
                </a:solidFill>
                <a:ea typeface="ＭＳ Ｐゴシック" pitchFamily="34" charset="-128"/>
              </a:rPr>
              <a:t>(23% </a:t>
            </a:r>
            <a:r>
              <a:rPr kumimoji="1" lang="en-CA" sz="2400" b="1" dirty="0">
                <a:solidFill>
                  <a:srgbClr val="3A601B"/>
                </a:solidFill>
                <a:ea typeface="ＭＳ Ｐゴシック" pitchFamily="34" charset="-128"/>
              </a:rPr>
              <a:t>of </a:t>
            </a:r>
            <a:r>
              <a:rPr kumimoji="1" lang="en-CA" sz="2400" b="1" dirty="0" smtClean="0">
                <a:solidFill>
                  <a:srgbClr val="3A601B"/>
                </a:solidFill>
                <a:ea typeface="ＭＳ Ｐゴシック" pitchFamily="34" charset="-128"/>
              </a:rPr>
              <a:t>methane oil </a:t>
            </a:r>
            <a:r>
              <a:rPr kumimoji="1" lang="en-CA" sz="2400" b="1" dirty="0">
                <a:solidFill>
                  <a:srgbClr val="3A601B"/>
                </a:solidFill>
                <a:ea typeface="ＭＳ Ｐゴシック" pitchFamily="34" charset="-128"/>
              </a:rPr>
              <a:t>and gas emissions</a:t>
            </a:r>
            <a:r>
              <a:rPr kumimoji="1" lang="en-CA" sz="3600" b="1" dirty="0">
                <a:solidFill>
                  <a:srgbClr val="3A601B"/>
                </a:solidFill>
                <a:ea typeface="ＭＳ Ｐゴシック" pitchFamily="34" charset="-128"/>
              </a:rPr>
              <a:t>)</a:t>
            </a:r>
            <a:endParaRPr kumimoji="1" lang="en-CA" sz="2400" b="1" dirty="0" smtClean="0">
              <a:solidFill>
                <a:srgbClr val="3A601B"/>
              </a:solidFill>
              <a:ea typeface="ＭＳ Ｐゴシック" pitchFamily="34"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val="2154182655"/>
              </p:ext>
            </p:extLst>
          </p:nvPr>
        </p:nvGraphicFramePr>
        <p:xfrm>
          <a:off x="914400" y="2427042"/>
          <a:ext cx="5410200" cy="2852198"/>
        </p:xfrm>
        <a:graphic>
          <a:graphicData uri="http://schemas.openxmlformats.org/drawingml/2006/table">
            <a:tbl>
              <a:tblPr firstRow="1" bandRow="1"/>
              <a:tblGrid>
                <a:gridCol w="2550523"/>
                <a:gridCol w="2859677"/>
              </a:tblGrid>
              <a:tr h="28738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Arial" panose="020B0604020202020204" pitchFamily="34" charset="0"/>
                          <a:cs typeface="Arial" panose="020B0604020202020204" pitchFamily="34" charset="0"/>
                        </a:rPr>
                        <a:t>Element</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baseline="0" dirty="0" smtClean="0">
                          <a:latin typeface="Arial" panose="020B0604020202020204" pitchFamily="34" charset="0"/>
                          <a:cs typeface="Arial" panose="020B0604020202020204" pitchFamily="34" charset="0"/>
                        </a:rPr>
                        <a:t>Proposed Approach</a:t>
                      </a:r>
                      <a:endParaRPr lang="en-US" sz="1400" dirty="0">
                        <a:solidFill>
                          <a:schemeClr val="tx1"/>
                        </a:solidFill>
                        <a:latin typeface="Arial" panose="020B0604020202020204" pitchFamily="34" charset="0"/>
                        <a:cs typeface="Arial" panose="020B0604020202020204" pitchFamily="34" charset="0"/>
                      </a:endParaRPr>
                    </a:p>
                  </a:txBody>
                  <a:tcPr marL="91437" marR="9143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652D"/>
                    </a:solidFill>
                  </a:tcPr>
                </a:tc>
              </a:tr>
              <a:tr h="279345">
                <a:tc>
                  <a:txBody>
                    <a:bodyPr/>
                    <a:lstStyle/>
                    <a:p>
                      <a:pPr algn="ctr"/>
                      <a:r>
                        <a:rPr lang="en-US" sz="1400" dirty="0" smtClean="0">
                          <a:latin typeface="Arial" panose="020B0604020202020204" pitchFamily="34" charset="0"/>
                          <a:cs typeface="Arial" panose="020B0604020202020204" pitchFamily="34" charset="0"/>
                        </a:rPr>
                        <a:t>Coming Into Force</a:t>
                      </a:r>
                      <a:endParaRPr lang="en-US" sz="1400" dirty="0">
                        <a:solidFill>
                          <a:schemeClr val="tx1"/>
                        </a:solidFill>
                        <a:latin typeface="Arial" panose="020B0604020202020204" pitchFamily="34" charset="0"/>
                        <a:cs typeface="Arial" panose="020B0604020202020204" pitchFamily="34" charset="0"/>
                      </a:endParaRPr>
                    </a:p>
                  </a:txBody>
                  <a:tcPr marL="91441" marR="9144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algn="ctr"/>
                      <a:r>
                        <a:rPr lang="en-US" sz="1400" dirty="0" smtClean="0">
                          <a:latin typeface="Arial" panose="020B0604020202020204" pitchFamily="34" charset="0"/>
                          <a:cs typeface="Arial" panose="020B0604020202020204" pitchFamily="34" charset="0"/>
                        </a:rPr>
                        <a:t>2023</a:t>
                      </a:r>
                      <a:endParaRPr lang="en-US" sz="1400" dirty="0">
                        <a:solidFill>
                          <a:schemeClr val="tx1"/>
                        </a:solidFill>
                        <a:latin typeface="Arial" panose="020B0604020202020204" pitchFamily="34" charset="0"/>
                        <a:cs typeface="Arial" panose="020B0604020202020204" pitchFamily="34" charset="0"/>
                      </a:endParaRPr>
                    </a:p>
                  </a:txBody>
                  <a:tcPr marL="91441" marR="9144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670412">
                <a:tc>
                  <a:txBody>
                    <a:bodyPr/>
                    <a:lstStyle/>
                    <a:p>
                      <a:pPr algn="ctr"/>
                      <a:r>
                        <a:rPr lang="en-US" sz="1400" dirty="0" smtClean="0">
                          <a:latin typeface="Arial" panose="020B0604020202020204" pitchFamily="34" charset="0"/>
                          <a:cs typeface="Arial" panose="020B0604020202020204" pitchFamily="34" charset="0"/>
                        </a:rPr>
                        <a:t>Coverage</a:t>
                      </a:r>
                      <a:endParaRPr lang="en-US" sz="1400" dirty="0">
                        <a:solidFill>
                          <a:schemeClr val="tx1"/>
                        </a:solidFill>
                        <a:latin typeface="Arial" panose="020B0604020202020204" pitchFamily="34" charset="0"/>
                        <a:cs typeface="Arial" panose="020B0604020202020204" pitchFamily="34" charset="0"/>
                      </a:endParaRPr>
                    </a:p>
                  </a:txBody>
                  <a:tcPr marL="91441" marR="9144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Larger facilities</a:t>
                      </a:r>
                      <a:endParaRPr lang="en-US" sz="1400" dirty="0">
                        <a:solidFill>
                          <a:schemeClr val="tx1"/>
                        </a:solidFill>
                        <a:latin typeface="Arial" panose="020B0604020202020204" pitchFamily="34" charset="0"/>
                        <a:cs typeface="Arial" panose="020B0604020202020204" pitchFamily="34" charset="0"/>
                      </a:endParaRPr>
                    </a:p>
                  </a:txBody>
                  <a:tcPr marL="91441" marR="9144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474878">
                <a:tc>
                  <a:txBody>
                    <a:bodyPr/>
                    <a:lstStyle/>
                    <a:p>
                      <a:pPr algn="ctr"/>
                      <a:r>
                        <a:rPr lang="en-US" sz="1400" dirty="0" smtClean="0">
                          <a:solidFill>
                            <a:schemeClr val="tx1"/>
                          </a:solidFill>
                          <a:latin typeface="Arial" panose="020B0604020202020204" pitchFamily="34" charset="0"/>
                          <a:cs typeface="Arial" panose="020B0604020202020204" pitchFamily="34" charset="0"/>
                        </a:rPr>
                        <a:t>Maximum allowable venting limit</a:t>
                      </a:r>
                      <a:endParaRPr lang="en-US" sz="1400" dirty="0">
                        <a:solidFill>
                          <a:schemeClr val="tx1"/>
                        </a:solidFill>
                        <a:latin typeface="Arial" panose="020B0604020202020204" pitchFamily="34" charset="0"/>
                        <a:cs typeface="Arial" panose="020B0604020202020204" pitchFamily="34" charset="0"/>
                      </a:endParaRPr>
                    </a:p>
                  </a:txBody>
                  <a:tcPr marL="91441" marR="9144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3000 </a:t>
                      </a:r>
                      <a:r>
                        <a:rPr lang="en-US" sz="1400" baseline="0" dirty="0" smtClean="0">
                          <a:latin typeface="Arial" panose="020B0604020202020204" pitchFamily="34" charset="0"/>
                          <a:cs typeface="Arial" panose="020B0604020202020204" pitchFamily="34" charset="0"/>
                        </a:rPr>
                        <a:t>m</a:t>
                      </a:r>
                      <a:r>
                        <a:rPr lang="en-US" sz="1400" baseline="30000" dirty="0" smtClean="0">
                          <a:latin typeface="Arial" panose="020B0604020202020204" pitchFamily="34" charset="0"/>
                          <a:cs typeface="Arial" panose="020B0604020202020204" pitchFamily="34" charset="0"/>
                        </a:rPr>
                        <a:t>3</a:t>
                      </a:r>
                      <a:r>
                        <a:rPr lang="en-US" sz="1400" baseline="0" dirty="0" smtClean="0">
                          <a:latin typeface="Arial" panose="020B0604020202020204" pitchFamily="34" charset="0"/>
                          <a:cs typeface="Arial" panose="020B0604020202020204" pitchFamily="34" charset="0"/>
                        </a:rPr>
                        <a:t>/year</a:t>
                      </a:r>
                      <a:endParaRPr lang="en-US" sz="1400" dirty="0" smtClean="0">
                        <a:solidFill>
                          <a:schemeClr val="tx1"/>
                        </a:solidFill>
                        <a:latin typeface="Arial" panose="020B0604020202020204" pitchFamily="34" charset="0"/>
                        <a:cs typeface="Arial" panose="020B0604020202020204" pitchFamily="34" charset="0"/>
                      </a:endParaRPr>
                    </a:p>
                  </a:txBody>
                  <a:tcPr marL="91441" marR="9144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510404">
                <a:tc>
                  <a:txBody>
                    <a:bodyPr/>
                    <a:lstStyle/>
                    <a:p>
                      <a:pPr algn="ctr"/>
                      <a:r>
                        <a:rPr lang="en-US" sz="1400" dirty="0" smtClean="0">
                          <a:latin typeface="Arial" panose="020B0604020202020204" pitchFamily="34" charset="0"/>
                          <a:cs typeface="Arial" panose="020B0604020202020204" pitchFamily="34" charset="0"/>
                        </a:rPr>
                        <a:t>Exemptions</a:t>
                      </a:r>
                      <a:endParaRPr lang="en-US" sz="1400" dirty="0">
                        <a:solidFill>
                          <a:schemeClr val="tx1"/>
                        </a:solidFill>
                        <a:latin typeface="Arial" panose="020B0604020202020204" pitchFamily="34" charset="0"/>
                        <a:cs typeface="Arial" panose="020B0604020202020204" pitchFamily="34" charset="0"/>
                      </a:endParaRPr>
                    </a:p>
                  </a:txBody>
                  <a:tcPr marL="91441" marR="9144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anose="020B0604020202020204" pitchFamily="34" charset="0"/>
                          <a:cs typeface="Arial" panose="020B0604020202020204" pitchFamily="34" charset="0"/>
                        </a:rPr>
                        <a:t>None for regular operation; emergency</a:t>
                      </a:r>
                      <a:r>
                        <a:rPr lang="en-US" sz="1400" baseline="0" dirty="0" smtClean="0">
                          <a:solidFill>
                            <a:schemeClr val="tx1"/>
                          </a:solidFill>
                          <a:latin typeface="Arial" panose="020B0604020202020204" pitchFamily="34" charset="0"/>
                          <a:cs typeface="Arial" panose="020B0604020202020204" pitchFamily="34" charset="0"/>
                        </a:rPr>
                        <a:t> venting only</a:t>
                      </a:r>
                      <a:endParaRPr lang="en-US" sz="1400" dirty="0" smtClean="0">
                        <a:solidFill>
                          <a:schemeClr val="tx1"/>
                        </a:solidFill>
                        <a:latin typeface="Arial" panose="020B0604020202020204" pitchFamily="34" charset="0"/>
                        <a:cs typeface="Arial" panose="020B0604020202020204" pitchFamily="34" charset="0"/>
                      </a:endParaRPr>
                    </a:p>
                  </a:txBody>
                  <a:tcPr marL="91441" marR="9144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535874">
                <a:tc>
                  <a:txBody>
                    <a:bodyPr/>
                    <a:lstStyle/>
                    <a:p>
                      <a:pPr algn="ctr"/>
                      <a:r>
                        <a:rPr lang="en-US" sz="1400" dirty="0" smtClean="0">
                          <a:latin typeface="Arial" panose="020B0604020202020204" pitchFamily="34" charset="0"/>
                          <a:cs typeface="Arial" panose="020B0604020202020204" pitchFamily="34" charset="0"/>
                        </a:rPr>
                        <a:t>Reduction Method</a:t>
                      </a:r>
                      <a:endParaRPr lang="en-US" sz="1400" dirty="0">
                        <a:solidFill>
                          <a:schemeClr val="tx1"/>
                        </a:solidFill>
                        <a:latin typeface="Arial" panose="020B0604020202020204" pitchFamily="34" charset="0"/>
                        <a:cs typeface="Arial" panose="020B0604020202020204" pitchFamily="34" charset="0"/>
                      </a:endParaRPr>
                    </a:p>
                  </a:txBody>
                  <a:tcPr marL="91441" marR="9144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Conservation or flaring / clean incineration</a:t>
                      </a:r>
                      <a:endParaRPr lang="en-US" sz="1400" dirty="0">
                        <a:solidFill>
                          <a:schemeClr val="tx1"/>
                        </a:solidFill>
                        <a:latin typeface="Arial" panose="020B0604020202020204" pitchFamily="34" charset="0"/>
                        <a:cs typeface="Arial" panose="020B0604020202020204" pitchFamily="34" charset="0"/>
                      </a:endParaRPr>
                    </a:p>
                  </a:txBody>
                  <a:tcPr marL="91441" marR="9144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bl>
          </a:graphicData>
        </a:graphic>
      </p:graphicFrame>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03" t="8548" r="12199" b="5182"/>
          <a:stretch/>
        </p:blipFill>
        <p:spPr bwMode="auto">
          <a:xfrm>
            <a:off x="7009904" y="0"/>
            <a:ext cx="2134096" cy="214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a:srcRect r="19295"/>
          <a:stretch/>
        </p:blipFill>
        <p:spPr>
          <a:xfrm>
            <a:off x="6400800" y="2438400"/>
            <a:ext cx="2682736" cy="2509936"/>
          </a:xfrm>
          <a:prstGeom prst="rect">
            <a:avLst/>
          </a:prstGeom>
        </p:spPr>
      </p:pic>
      <p:sp>
        <p:nvSpPr>
          <p:cNvPr id="4" name="TextBox 3"/>
          <p:cNvSpPr txBox="1"/>
          <p:nvPr/>
        </p:nvSpPr>
        <p:spPr>
          <a:xfrm>
            <a:off x="6400800" y="4986853"/>
            <a:ext cx="2648446" cy="584775"/>
          </a:xfrm>
          <a:prstGeom prst="rect">
            <a:avLst/>
          </a:prstGeom>
          <a:noFill/>
        </p:spPr>
        <p:txBody>
          <a:bodyPr wrap="square" rtlCol="0">
            <a:spAutoFit/>
          </a:bodyPr>
          <a:lstStyle/>
          <a:p>
            <a:pPr algn="ctr"/>
            <a:r>
              <a:rPr lang="en-CA" sz="1600" dirty="0" smtClean="0"/>
              <a:t>Intentional venting from thief hatch on storage tank</a:t>
            </a:r>
            <a:endParaRPr lang="en-CA" sz="1600" dirty="0"/>
          </a:p>
        </p:txBody>
      </p:sp>
    </p:spTree>
    <p:extLst>
      <p:ext uri="{BB962C8B-B14F-4D97-AF65-F5344CB8AC3E}">
        <p14:creationId xmlns:p14="http://schemas.microsoft.com/office/powerpoint/2010/main" val="1225044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ail_x0020_file xmlns="0100d776-dce2-493d-bd05-daa2fb14f1c3">false</Email_x0020_file>
    <Category xmlns="0100d776-dce2-493d-bd05-daa2fb14f1c3">CGI Publication</Category>
    <Sub_x002d_category xmlns="0100d776-dce2-493d-bd05-daa2fb14f1c3">Methane/VOC Announcement</Sub_x002d_category>
    <Stakeholder xmlns="0100d776-dce2-493d-bd05-daa2fb14f1c3" xsi:nil="true"/>
    <Phase xmlns="0100d776-dce2-493d-bd05-daa2fb14f1c3">Original Regulation</Phas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F81AF3DF164B47A8D5FBBF942C310B" ma:contentTypeVersion="7" ma:contentTypeDescription="Create a new document." ma:contentTypeScope="" ma:versionID="6ecbffe53af2ddb17e5a47b8f385393a">
  <xsd:schema xmlns:xsd="http://www.w3.org/2001/XMLSchema" xmlns:xs="http://www.w3.org/2001/XMLSchema" xmlns:p="http://schemas.microsoft.com/office/2006/metadata/properties" xmlns:ns3="0100d776-dce2-493d-bd05-daa2fb14f1c3" targetNamespace="http://schemas.microsoft.com/office/2006/metadata/properties" ma:root="true" ma:fieldsID="3b7342db5c1ba7d4d593f45e76f0693e" ns3:_="">
    <xsd:import namespace="0100d776-dce2-493d-bd05-daa2fb14f1c3"/>
    <xsd:element name="properties">
      <xsd:complexType>
        <xsd:sequence>
          <xsd:element name="documentManagement">
            <xsd:complexType>
              <xsd:all>
                <xsd:element ref="ns3:Category" minOccurs="0"/>
                <xsd:element ref="ns3:Stakeholder" minOccurs="0"/>
                <xsd:element ref="ns3:Sub_x002d_category" minOccurs="0"/>
                <xsd:element ref="ns3:Phase"/>
                <xsd:element ref="ns3:Email_x0020_fi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00d776-dce2-493d-bd05-daa2fb14f1c3" elementFormDefault="qualified">
    <xsd:import namespace="http://schemas.microsoft.com/office/2006/documentManagement/types"/>
    <xsd:import namespace="http://schemas.microsoft.com/office/infopath/2007/PartnerControls"/>
    <xsd:element name="Category" ma:index="9" nillable="true" ma:displayName="Category" ma:format="Dropdown" ma:internalName="Category">
      <xsd:simpleType>
        <xsd:union memberTypes="dms:Text">
          <xsd:simpleType>
            <xsd:restriction base="dms:Choice">
              <xsd:enumeration value="Administration"/>
              <xsd:enumeration value="Project Management"/>
              <xsd:enumeration value="Background-Reference"/>
              <xsd:enumeration value="Correspondence-Briefings"/>
              <xsd:enumeration value="Data-Analysis"/>
              <xsd:enumeration value="Policy Decision"/>
              <xsd:enumeration value="Consultations-Engagement"/>
              <xsd:enumeration value="Triage"/>
              <xsd:enumeration value="Drafting Instructions"/>
              <xsd:enumeration value="Legal Opinions"/>
              <xsd:enumeration value="Drafting Regulations"/>
              <xsd:enumeration value="RIAS-Economics"/>
              <xsd:enumeration value="Comms Plan"/>
              <xsd:enumeration value="Compliance"/>
              <xsd:enumeration value="CGI Reg Pkg"/>
              <xsd:enumeration value="CGI Publication"/>
              <xsd:enumeration value="Contracts"/>
              <xsd:enumeration value="Implementation"/>
            </xsd:restriction>
          </xsd:simpleType>
        </xsd:union>
      </xsd:simpleType>
    </xsd:element>
    <xsd:element name="Stakeholder" ma:index="10" nillable="true" ma:displayName="Stakeholder" ma:format="Dropdown" ma:internalName="Stakeholder">
      <xsd:simpleType>
        <xsd:union memberTypes="dms:Text">
          <xsd:simpleType>
            <xsd:restriction base="dms:Choice">
              <xsd:enumeration value="CFA"/>
              <xsd:enumeration value="CAPP"/>
              <xsd:enumeration value="EC"/>
              <xsd:enumeration value="US-EPA"/>
              <xsd:enumeration value="ONTARIO"/>
              <xsd:enumeration value="ALBERTA"/>
            </xsd:restriction>
          </xsd:simpleType>
        </xsd:union>
      </xsd:simpleType>
    </xsd:element>
    <xsd:element name="Sub_x002d_category" ma:index="11" nillable="true" ma:displayName="Sub-category" ma:format="Dropdown" ma:internalName="Sub_x002d_category">
      <xsd:simpleType>
        <xsd:union memberTypes="dms:Text">
          <xsd:simpleType>
            <xsd:restriction base="dms:Choice">
              <xsd:enumeration value="Jurisdictions"/>
              <xsd:enumeration value="Tanks"/>
              <xsd:enumeration value="2016 Pre-Consultation"/>
              <xsd:enumeration value="Auditing"/>
              <xsd:enumeration value="Drafting Regulations"/>
              <xsd:enumeration value="CG1 Reg Pkg"/>
              <xsd:enumeration value="CGI Consultation"/>
              <xsd:enumeration value="Comms Plan"/>
              <xsd:enumeration value="RIAS"/>
              <xsd:enumeration value="Triage"/>
              <xsd:enumeration value="Implementation"/>
              <xsd:enumeration value="Leak Fraction/Emission Rate"/>
              <xsd:enumeration value="MOECC LDAR Training"/>
              <xsd:enumeration value="Reference Materials"/>
              <xsd:enumeration value="Camera"/>
            </xsd:restriction>
          </xsd:simpleType>
        </xsd:union>
      </xsd:simpleType>
    </xsd:element>
    <xsd:element name="Phase" ma:index="12" ma:displayName="Phase" ma:default="Original Regulation" ma:format="Dropdown" ma:internalName="Phase">
      <xsd:simpleType>
        <xsd:union memberTypes="dms:Text">
          <xsd:simpleType>
            <xsd:restriction base="dms:Choice">
              <xsd:enumeration value="Original Regulation"/>
              <xsd:enumeration value="Amendment 1"/>
              <xsd:enumeration value="Amendment 2"/>
            </xsd:restriction>
          </xsd:simpleType>
        </xsd:union>
      </xsd:simpleType>
    </xsd:element>
    <xsd:element name="Email_x0020_file" ma:index="13" nillable="true" ma:displayName="Email" ma:default="0" ma:description="Check box if this is an email file." ma:internalName="Email_x0020_fil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831705-B858-447C-839D-3949B53CA9CC}">
  <ds:schemaRefs>
    <ds:schemaRef ds:uri="http://schemas.microsoft.com/office/infopath/2007/PartnerControls"/>
    <ds:schemaRef ds:uri="http://schemas.microsoft.com/office/2006/documentManagement/types"/>
    <ds:schemaRef ds:uri="http://purl.org/dc/dcmitype/"/>
    <ds:schemaRef ds:uri="http://purl.org/dc/terms/"/>
    <ds:schemaRef ds:uri="http://schemas.microsoft.com/office/2006/metadata/properties"/>
    <ds:schemaRef ds:uri="http://purl.org/dc/elements/1.1/"/>
    <ds:schemaRef ds:uri="http://schemas.openxmlformats.org/package/2006/metadata/core-properties"/>
    <ds:schemaRef ds:uri="0100d776-dce2-493d-bd05-daa2fb14f1c3"/>
    <ds:schemaRef ds:uri="http://www.w3.org/XML/1998/namespace"/>
  </ds:schemaRefs>
</ds:datastoreItem>
</file>

<file path=customXml/itemProps2.xml><?xml version="1.0" encoding="utf-8"?>
<ds:datastoreItem xmlns:ds="http://schemas.openxmlformats.org/officeDocument/2006/customXml" ds:itemID="{0F67A24B-F35E-4E79-B044-21EEA0E0E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00d776-dce2-493d-bd05-daa2fb14f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44B21B-EA5A-4F90-BAC6-36E9AEB107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4490</TotalTime>
  <Words>1991</Words>
  <Application>Microsoft Office PowerPoint</Application>
  <PresentationFormat>On-screen Show (4:3)</PresentationFormat>
  <Paragraphs>283</Paragraphs>
  <Slides>26</Slides>
  <Notes>13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1_Default Design</vt:lpstr>
      <vt:lpstr>PowerPoint Presentation</vt:lpstr>
      <vt:lpstr>PowerPoint Presentation</vt:lpstr>
      <vt:lpstr>Protecting the Health and Environment of Canadians</vt:lpstr>
      <vt:lpstr>Methane</vt:lpstr>
      <vt:lpstr>Oil and Gas Methane Across Canada</vt:lpstr>
      <vt:lpstr>Proposed Regulatory Coverage</vt:lpstr>
      <vt:lpstr>Proposed Regulatory Approach</vt:lpstr>
      <vt:lpstr>PowerPoint Presentation</vt:lpstr>
      <vt:lpstr>PowerPoint Presentation</vt:lpstr>
      <vt:lpstr>PowerPoint Presentation</vt:lpstr>
      <vt:lpstr>PowerPoint Presentation</vt:lpstr>
      <vt:lpstr>PowerPoint Presentation</vt:lpstr>
      <vt:lpstr>Collaborating with Partners and Stakeholders</vt:lpstr>
      <vt:lpstr>Anticipated Costs and Benefits</vt:lpstr>
      <vt:lpstr>PowerPoint Presentation</vt:lpstr>
      <vt:lpstr>Volatile Organic Compounds (VOCs)</vt:lpstr>
      <vt:lpstr>Proposed Regulatory Coverage</vt:lpstr>
      <vt:lpstr>1. Leak Detection and Repair</vt:lpstr>
      <vt:lpstr>1. Leak Detection and Repair</vt:lpstr>
      <vt:lpstr>2. Preventive Equipment Requirements</vt:lpstr>
      <vt:lpstr>3. Fenceline Monitoring</vt:lpstr>
      <vt:lpstr>4. Training, Record-Keeping, Reporting and Auditing</vt:lpstr>
      <vt:lpstr>Collaborating with Partners and Stakeholders</vt:lpstr>
      <vt:lpstr>Anticipated Costs and Benefits</vt:lpstr>
      <vt:lpstr>PowerPoint Presentation</vt:lpstr>
      <vt:lpstr>Next Steps for Methane and VOCs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Amralah,Neda [NCR]</dc:creator>
  <cp:lastModifiedBy>Boudreau,Janice [NCR]</cp:lastModifiedBy>
  <cp:revision>321</cp:revision>
  <cp:lastPrinted>2017-04-25T12:34:29Z</cp:lastPrinted>
  <dcterms:created xsi:type="dcterms:W3CDTF">2006-08-16T00:00:00Z</dcterms:created>
  <dcterms:modified xsi:type="dcterms:W3CDTF">2017-05-23T21:53:33Z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0x010100B5F81AF3DF164B47A8D5FBBF942C310B</vt:lpwstr>
  </property>
</Properties>
</file>